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60" r:id="rId5"/>
    <p:sldId id="262" r:id="rId6"/>
    <p:sldId id="263" r:id="rId7"/>
    <p:sldId id="264" r:id="rId8"/>
    <p:sldId id="265" r:id="rId9"/>
    <p:sldId id="266" r:id="rId10"/>
    <p:sldId id="269" r:id="rId11"/>
    <p:sldId id="270" r:id="rId12"/>
    <p:sldId id="268" r:id="rId13"/>
    <p:sldId id="272" r:id="rId14"/>
    <p:sldId id="273" r:id="rId15"/>
    <p:sldId id="274" r:id="rId16"/>
    <p:sldId id="275" r:id="rId17"/>
    <p:sldId id="276" r:id="rId18"/>
    <p:sldId id="277" r:id="rId19"/>
    <p:sldId id="278" r:id="rId20"/>
    <p:sldId id="267" r:id="rId21"/>
    <p:sldId id="258"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228">
          <p15:clr>
            <a:srgbClr val="A4A3A4"/>
          </p15:clr>
        </p15:guide>
        <p15:guide id="2" pos="5205">
          <p15:clr>
            <a:srgbClr val="A4A3A4"/>
          </p15:clr>
        </p15:guide>
        <p15:guide id="3" pos="54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showGuides="1">
      <p:cViewPr varScale="1">
        <p:scale>
          <a:sx n="110" d="100"/>
          <a:sy n="110" d="100"/>
        </p:scale>
        <p:origin x="-1644" y="-90"/>
      </p:cViewPr>
      <p:guideLst>
        <p:guide orient="horz" pos="1228"/>
        <p:guide pos="5205"/>
        <p:guide pos="545"/>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3" name="Rectangle 12"/>
          <p:cNvSpPr/>
          <p:nvPr userDrawn="1"/>
        </p:nvSpPr>
        <p:spPr>
          <a:xfrm>
            <a:off x="0" y="0"/>
            <a:ext cx="9144000"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userDrawn="1"/>
        </p:nvSpPr>
        <p:spPr>
          <a:xfrm>
            <a:off x="0" y="882000"/>
            <a:ext cx="9144000" cy="4608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noFill/>
            </a:endParaRPr>
          </a:p>
        </p:txBody>
      </p:sp>
      <p:pic>
        <p:nvPicPr>
          <p:cNvPr id="4" name="Picture 3" descr="7655_FC_PPT_Temp.png"/>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12828" y="3996308"/>
            <a:ext cx="9180000" cy="1168920"/>
          </a:xfrm>
          <a:prstGeom prst="rect">
            <a:avLst/>
          </a:prstGeom>
        </p:spPr>
      </p:pic>
      <p:sp>
        <p:nvSpPr>
          <p:cNvPr id="2" name="Title 1"/>
          <p:cNvSpPr>
            <a:spLocks noGrp="1"/>
          </p:cNvSpPr>
          <p:nvPr>
            <p:ph type="ctrTitle"/>
          </p:nvPr>
        </p:nvSpPr>
        <p:spPr>
          <a:xfrm>
            <a:off x="865188" y="1015447"/>
            <a:ext cx="7391400" cy="1057253"/>
          </a:xfrm>
        </p:spPr>
        <p:txBody>
          <a:bodyPr lIns="0" tIns="0" rIns="0" bIns="0" anchor="b" anchorCtr="0">
            <a:normAutofit/>
          </a:bodyPr>
          <a:lstStyle>
            <a:lvl1pPr algn="r">
              <a:defRPr sz="2800">
                <a:latin typeface="Arial"/>
                <a:cs typeface="Arial"/>
              </a:defRPr>
            </a:lvl1pPr>
          </a:lstStyle>
          <a:p>
            <a:r>
              <a:rPr lang="en-US"/>
              <a:t>Click to edit Master title style</a:t>
            </a:r>
            <a:endParaRPr lang="en-US" dirty="0"/>
          </a:p>
        </p:txBody>
      </p:sp>
      <p:sp>
        <p:nvSpPr>
          <p:cNvPr id="3" name="Subtitle 2"/>
          <p:cNvSpPr>
            <a:spLocks noGrp="1"/>
          </p:cNvSpPr>
          <p:nvPr>
            <p:ph type="subTitle" idx="1"/>
          </p:nvPr>
        </p:nvSpPr>
        <p:spPr>
          <a:xfrm>
            <a:off x="865188" y="2152254"/>
            <a:ext cx="7391400" cy="1054667"/>
          </a:xfrm>
        </p:spPr>
        <p:txBody>
          <a:bodyPr lIns="0" tIns="0" rIns="0" bIns="0">
            <a:normAutofit/>
          </a:bodyPr>
          <a:lstStyle>
            <a:lvl1pPr marL="0" indent="0" algn="r">
              <a:buNone/>
              <a:defRPr sz="1900">
                <a:solidFill>
                  <a:srgbClr val="000000"/>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8" name="Picture 7" descr="FC_logo.png"/>
          <p:cNvPicPr>
            <a:picLocks noChangeAspect="1"/>
          </p:cNvPicPr>
          <p:nvPr userDrawn="1"/>
        </p:nvPicPr>
        <p:blipFill>
          <a:blip r:embed="rId3">
            <a:extLst>
              <a:ext uri="{28A0092B-C50C-407E-A947-70E740481C1C}">
                <a14:useLocalDpi xmlns:a14="http://schemas.microsoft.com/office/drawing/2010/main" xmlns="" val="0"/>
              </a:ext>
            </a:extLst>
          </a:blip>
          <a:stretch>
            <a:fillRect/>
          </a:stretch>
        </p:blipFill>
        <p:spPr>
          <a:xfrm>
            <a:off x="8207" y="5856943"/>
            <a:ext cx="3123633" cy="1003577"/>
          </a:xfrm>
          <a:prstGeom prst="rect">
            <a:avLst/>
          </a:prstGeom>
        </p:spPr>
      </p:pic>
      <p:sp>
        <p:nvSpPr>
          <p:cNvPr id="10" name="TextBox 9"/>
          <p:cNvSpPr txBox="1"/>
          <p:nvPr userDrawn="1"/>
        </p:nvSpPr>
        <p:spPr>
          <a:xfrm>
            <a:off x="5391150" y="6140584"/>
            <a:ext cx="2865438" cy="184666"/>
          </a:xfrm>
          <a:prstGeom prst="rect">
            <a:avLst/>
          </a:prstGeom>
          <a:noFill/>
        </p:spPr>
        <p:txBody>
          <a:bodyPr wrap="square" lIns="0" tIns="0" rIns="0" bIns="0" rtlCol="0">
            <a:spAutoFit/>
          </a:bodyPr>
          <a:lstStyle/>
          <a:p>
            <a:pPr algn="r"/>
            <a:r>
              <a:rPr lang="en-US" sz="1200" b="1" i="0" dirty="0" err="1">
                <a:latin typeface="Arial"/>
                <a:cs typeface="Arial"/>
              </a:rPr>
              <a:t>www.falcon-chambers.co.uk</a:t>
            </a:r>
            <a:endParaRPr lang="en-US" sz="1200" b="1" i="0" dirty="0">
              <a:latin typeface="Arial"/>
              <a:cs typeface="Arial"/>
            </a:endParaRPr>
          </a:p>
        </p:txBody>
      </p:sp>
    </p:spTree>
    <p:extLst>
      <p:ext uri="{BB962C8B-B14F-4D97-AF65-F5344CB8AC3E}">
        <p14:creationId xmlns:p14="http://schemas.microsoft.com/office/powerpoint/2010/main" xmlns="" val="158077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ectangle 6"/>
          <p:cNvSpPr/>
          <p:nvPr userDrawn="1"/>
        </p:nvSpPr>
        <p:spPr>
          <a:xfrm>
            <a:off x="0" y="0"/>
            <a:ext cx="9144000" cy="16129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4161051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3" name="Rectangle 12"/>
          <p:cNvSpPr/>
          <p:nvPr userDrawn="1"/>
        </p:nvSpPr>
        <p:spPr>
          <a:xfrm>
            <a:off x="0" y="0"/>
            <a:ext cx="9144000"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userDrawn="1"/>
        </p:nvSpPr>
        <p:spPr>
          <a:xfrm>
            <a:off x="0" y="882000"/>
            <a:ext cx="9144000" cy="4608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noFill/>
            </a:endParaRPr>
          </a:p>
        </p:txBody>
      </p:sp>
      <p:pic>
        <p:nvPicPr>
          <p:cNvPr id="4" name="Picture 3" descr="7655_FC_PPT_Temp.png"/>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12828" y="3996308"/>
            <a:ext cx="9180000" cy="1168920"/>
          </a:xfrm>
          <a:prstGeom prst="rect">
            <a:avLst/>
          </a:prstGeom>
        </p:spPr>
      </p:pic>
      <p:pic>
        <p:nvPicPr>
          <p:cNvPr id="8" name="Picture 7" descr="FC_logo.png"/>
          <p:cNvPicPr>
            <a:picLocks noChangeAspect="1"/>
          </p:cNvPicPr>
          <p:nvPr userDrawn="1"/>
        </p:nvPicPr>
        <p:blipFill>
          <a:blip r:embed="rId3">
            <a:extLst>
              <a:ext uri="{28A0092B-C50C-407E-A947-70E740481C1C}">
                <a14:useLocalDpi xmlns:a14="http://schemas.microsoft.com/office/drawing/2010/main" xmlns="" val="0"/>
              </a:ext>
            </a:extLst>
          </a:blip>
          <a:stretch>
            <a:fillRect/>
          </a:stretch>
        </p:blipFill>
        <p:spPr>
          <a:xfrm>
            <a:off x="8207" y="5856943"/>
            <a:ext cx="3123633" cy="1003577"/>
          </a:xfrm>
          <a:prstGeom prst="rect">
            <a:avLst/>
          </a:prstGeom>
        </p:spPr>
      </p:pic>
      <p:sp>
        <p:nvSpPr>
          <p:cNvPr id="10" name="TextBox 9"/>
          <p:cNvSpPr txBox="1"/>
          <p:nvPr userDrawn="1"/>
        </p:nvSpPr>
        <p:spPr>
          <a:xfrm>
            <a:off x="5391150" y="6140584"/>
            <a:ext cx="2865438" cy="184666"/>
          </a:xfrm>
          <a:prstGeom prst="rect">
            <a:avLst/>
          </a:prstGeom>
          <a:noFill/>
        </p:spPr>
        <p:txBody>
          <a:bodyPr wrap="square" lIns="0" tIns="0" rIns="0" bIns="0" rtlCol="0">
            <a:spAutoFit/>
          </a:bodyPr>
          <a:lstStyle/>
          <a:p>
            <a:pPr algn="r"/>
            <a:r>
              <a:rPr lang="en-US" sz="1200" b="1" i="0" dirty="0" err="1">
                <a:latin typeface="Arial"/>
                <a:cs typeface="Arial"/>
              </a:rPr>
              <a:t>www.falcon-chambers.co.uk</a:t>
            </a:r>
            <a:endParaRPr lang="en-US" sz="1200" b="1" i="0" dirty="0">
              <a:latin typeface="Arial"/>
              <a:cs typeface="Arial"/>
            </a:endParaRPr>
          </a:p>
        </p:txBody>
      </p:sp>
      <p:sp>
        <p:nvSpPr>
          <p:cNvPr id="5" name="TextBox 4"/>
          <p:cNvSpPr txBox="1"/>
          <p:nvPr userDrawn="1"/>
        </p:nvSpPr>
        <p:spPr>
          <a:xfrm>
            <a:off x="6218238" y="2273300"/>
            <a:ext cx="2925762" cy="1292661"/>
          </a:xfrm>
          <a:prstGeom prst="rect">
            <a:avLst/>
          </a:prstGeom>
          <a:noFill/>
        </p:spPr>
        <p:txBody>
          <a:bodyPr wrap="square" lIns="0" tIns="0" rIns="0" bIns="0" rtlCol="0">
            <a:spAutoFit/>
          </a:bodyPr>
          <a:lstStyle/>
          <a:p>
            <a:pPr rtl="0"/>
            <a:r>
              <a:rPr lang="en-GB" sz="1400" b="1" i="0" u="none" strike="noStrike" kern="1200" baseline="30000" dirty="0">
                <a:solidFill>
                  <a:schemeClr val="tx1"/>
                </a:solidFill>
                <a:latin typeface="Arial"/>
                <a:ea typeface="+mn-ea"/>
                <a:cs typeface="Arial"/>
              </a:rPr>
              <a:t>Falcon Chambers</a:t>
            </a:r>
            <a:endParaRPr lang="en-GB" sz="1400" b="0" i="0" u="none" strike="noStrike" kern="1200" baseline="30000" dirty="0">
              <a:solidFill>
                <a:schemeClr val="tx1"/>
              </a:solidFill>
              <a:latin typeface="Arial"/>
              <a:ea typeface="+mn-ea"/>
              <a:cs typeface="Arial"/>
            </a:endParaRPr>
          </a:p>
          <a:p>
            <a:pPr rtl="0"/>
            <a:r>
              <a:rPr lang="en-GB" sz="1400" b="0" i="0" u="none" strike="noStrike" kern="1200" baseline="30000" dirty="0">
                <a:solidFill>
                  <a:schemeClr val="tx1"/>
                </a:solidFill>
                <a:latin typeface="Arial"/>
                <a:ea typeface="+mn-ea"/>
                <a:cs typeface="Arial"/>
              </a:rPr>
              <a:t>Falcon Court</a:t>
            </a:r>
          </a:p>
          <a:p>
            <a:pPr rtl="0"/>
            <a:r>
              <a:rPr lang="en-GB" sz="1400" b="0" i="0" u="none" strike="noStrike" kern="1200" baseline="30000" dirty="0">
                <a:solidFill>
                  <a:schemeClr val="tx1"/>
                </a:solidFill>
                <a:latin typeface="Arial"/>
                <a:ea typeface="+mn-ea"/>
                <a:cs typeface="Arial"/>
              </a:rPr>
              <a:t>London</a:t>
            </a:r>
          </a:p>
          <a:p>
            <a:pPr rtl="0"/>
            <a:r>
              <a:rPr lang="en-GB" sz="1400" b="0" i="0" u="none" strike="noStrike" kern="1200" baseline="30000" dirty="0">
                <a:solidFill>
                  <a:schemeClr val="tx1"/>
                </a:solidFill>
                <a:latin typeface="Arial"/>
                <a:ea typeface="+mn-ea"/>
                <a:cs typeface="Arial"/>
              </a:rPr>
              <a:t>EC4Y 1AA</a:t>
            </a:r>
          </a:p>
          <a:p>
            <a:pPr rtl="0"/>
            <a:endParaRPr lang="en-GB" sz="1400" b="0" i="0" u="none" strike="noStrike" kern="1200" baseline="30000" dirty="0">
              <a:solidFill>
                <a:schemeClr val="tx1"/>
              </a:solidFill>
              <a:latin typeface="Arial"/>
              <a:ea typeface="+mn-ea"/>
              <a:cs typeface="Arial"/>
            </a:endParaRPr>
          </a:p>
          <a:p>
            <a:pPr rtl="0"/>
            <a:r>
              <a:rPr lang="is-IS" sz="1400" b="1" i="0" u="none" strike="noStrike" kern="1200" baseline="30000" dirty="0">
                <a:solidFill>
                  <a:schemeClr val="tx1"/>
                </a:solidFill>
                <a:latin typeface="Arial"/>
                <a:ea typeface="+mn-ea"/>
                <a:cs typeface="Arial"/>
              </a:rPr>
              <a:t>T: </a:t>
            </a:r>
            <a:r>
              <a:rPr lang="is-IS" sz="1400" b="0" i="0" u="none" strike="noStrike" kern="1200" baseline="30000" dirty="0">
                <a:solidFill>
                  <a:schemeClr val="tx1"/>
                </a:solidFill>
                <a:latin typeface="Arial"/>
                <a:ea typeface="+mn-ea"/>
                <a:cs typeface="Arial"/>
              </a:rPr>
              <a:t>020 7353 2484</a:t>
            </a:r>
          </a:p>
          <a:p>
            <a:pPr rtl="0"/>
            <a:r>
              <a:rPr lang="is-IS" sz="1400" b="1" i="0" u="none" strike="noStrike" kern="1200" baseline="30000" dirty="0">
                <a:solidFill>
                  <a:schemeClr val="tx1"/>
                </a:solidFill>
                <a:latin typeface="Arial"/>
                <a:ea typeface="+mn-ea"/>
                <a:cs typeface="Arial"/>
              </a:rPr>
              <a:t>F: </a:t>
            </a:r>
            <a:r>
              <a:rPr lang="is-IS" sz="1400" b="0" i="0" u="none" strike="noStrike" kern="1200" baseline="30000" dirty="0">
                <a:solidFill>
                  <a:schemeClr val="tx1"/>
                </a:solidFill>
                <a:latin typeface="Arial"/>
                <a:ea typeface="+mn-ea"/>
                <a:cs typeface="Arial"/>
              </a:rPr>
              <a:t>020 7353 1261</a:t>
            </a:r>
          </a:p>
          <a:p>
            <a:pPr rtl="0"/>
            <a:r>
              <a:rPr lang="en-US" sz="1400" b="1" i="0" u="none" strike="noStrike" kern="1200" baseline="30000" dirty="0">
                <a:solidFill>
                  <a:schemeClr val="tx1"/>
                </a:solidFill>
                <a:latin typeface="Arial"/>
                <a:ea typeface="+mn-ea"/>
                <a:cs typeface="Arial"/>
              </a:rPr>
              <a:t>Email: </a:t>
            </a:r>
            <a:r>
              <a:rPr lang="en-US" sz="1400" b="0" i="0" u="none" strike="noStrike" kern="1200" baseline="30000" dirty="0" err="1">
                <a:solidFill>
                  <a:schemeClr val="tx1"/>
                </a:solidFill>
                <a:latin typeface="Arial"/>
                <a:ea typeface="+mn-ea"/>
                <a:cs typeface="Arial"/>
              </a:rPr>
              <a:t>clerks@falcon-chambers.com</a:t>
            </a:r>
            <a:endParaRPr lang="en-US" sz="1400" b="0" i="0" u="none" strike="noStrike" kern="1200" baseline="30000" dirty="0">
              <a:solidFill>
                <a:schemeClr val="tx1"/>
              </a:solidFill>
              <a:latin typeface="Arial"/>
              <a:ea typeface="+mn-ea"/>
              <a:cs typeface="Arial"/>
            </a:endParaRPr>
          </a:p>
          <a:p>
            <a:pPr rtl="0"/>
            <a:r>
              <a:rPr lang="en-US" sz="1400" b="1" i="0" u="none" strike="noStrike" kern="1200" baseline="30000" dirty="0">
                <a:solidFill>
                  <a:schemeClr val="tx1"/>
                </a:solidFill>
                <a:latin typeface="Arial"/>
                <a:ea typeface="+mn-ea"/>
                <a:cs typeface="Arial"/>
              </a:rPr>
              <a:t>DX: </a:t>
            </a:r>
            <a:r>
              <a:rPr lang="en-US" sz="1400" b="0" i="0" u="none" strike="noStrike" kern="1200" baseline="30000" dirty="0">
                <a:solidFill>
                  <a:schemeClr val="tx1"/>
                </a:solidFill>
                <a:latin typeface="Arial"/>
                <a:ea typeface="+mn-ea"/>
                <a:cs typeface="Arial"/>
              </a:rPr>
              <a:t>408 </a:t>
            </a:r>
            <a:r>
              <a:rPr lang="en-US" sz="1400" b="0" i="0" u="none" strike="noStrike" kern="1200" baseline="30000" dirty="0" err="1">
                <a:solidFill>
                  <a:schemeClr val="tx1"/>
                </a:solidFill>
                <a:latin typeface="Arial"/>
                <a:ea typeface="+mn-ea"/>
                <a:cs typeface="Arial"/>
              </a:rPr>
              <a:t>Lond</a:t>
            </a:r>
            <a:r>
              <a:rPr lang="en-US" sz="1400" b="0" i="0" u="none" strike="noStrike" kern="1200" baseline="30000" dirty="0">
                <a:solidFill>
                  <a:schemeClr val="tx1"/>
                </a:solidFill>
                <a:latin typeface="Arial"/>
                <a:ea typeface="+mn-ea"/>
                <a:cs typeface="Arial"/>
              </a:rPr>
              <a:t>/Chancery Lane</a:t>
            </a:r>
            <a:endParaRPr lang="en-US" sz="1400" dirty="0">
              <a:latin typeface="Arial"/>
              <a:cs typeface="Arial"/>
            </a:endParaRPr>
          </a:p>
        </p:txBody>
      </p:sp>
    </p:spTree>
    <p:extLst>
      <p:ext uri="{BB962C8B-B14F-4D97-AF65-F5344CB8AC3E}">
        <p14:creationId xmlns:p14="http://schemas.microsoft.com/office/powerpoint/2010/main" xmlns="" val="776585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C59971E-B110-9E46-B6BF-9E29957669C9}" type="datetimeFigureOut">
              <a:rPr lang="en-US" smtClean="0"/>
              <a:pPr/>
              <a:t>5/19/2017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C16FDA6-3D92-1D43-9226-B883A29DE251}" type="slidenum">
              <a:rPr lang="en-US" smtClean="0"/>
              <a:pPr/>
              <a:t>‹#›</a:t>
            </a:fld>
            <a:endParaRPr lang="en-US"/>
          </a:p>
        </p:txBody>
      </p:sp>
    </p:spTree>
    <p:extLst>
      <p:ext uri="{BB962C8B-B14F-4D97-AF65-F5344CB8AC3E}">
        <p14:creationId xmlns:p14="http://schemas.microsoft.com/office/powerpoint/2010/main" xmlns="" val="2148817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7" name="Rectangle 6"/>
          <p:cNvSpPr/>
          <p:nvPr userDrawn="1"/>
        </p:nvSpPr>
        <p:spPr>
          <a:xfrm>
            <a:off x="0" y="288000"/>
            <a:ext cx="9144000" cy="1170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C59971E-B110-9E46-B6BF-9E29957669C9}" type="datetimeFigureOut">
              <a:rPr lang="en-US" smtClean="0"/>
              <a:pPr/>
              <a:t>5/19/2017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C16FDA6-3D92-1D43-9226-B883A29DE251}" type="slidenum">
              <a:rPr lang="en-US" smtClean="0"/>
              <a:pPr/>
              <a:t>‹#›</a:t>
            </a:fld>
            <a:endParaRPr lang="en-US"/>
          </a:p>
        </p:txBody>
      </p:sp>
    </p:spTree>
    <p:extLst>
      <p:ext uri="{BB962C8B-B14F-4D97-AF65-F5344CB8AC3E}">
        <p14:creationId xmlns:p14="http://schemas.microsoft.com/office/powerpoint/2010/main" xmlns="" val="3682014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7" name="Rectangle 6"/>
          <p:cNvSpPr/>
          <p:nvPr userDrawn="1"/>
        </p:nvSpPr>
        <p:spPr>
          <a:xfrm>
            <a:off x="0" y="288000"/>
            <a:ext cx="9144000" cy="1170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C59971E-B110-9E46-B6BF-9E29957669C9}" type="datetimeFigureOut">
              <a:rPr lang="en-US" smtClean="0"/>
              <a:pPr/>
              <a:t>5/19/2017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C16FDA6-3D92-1D43-9226-B883A29DE251}" type="slidenum">
              <a:rPr lang="en-US" smtClean="0"/>
              <a:pPr/>
              <a:t>‹#›</a:t>
            </a:fld>
            <a:endParaRPr lang="en-US"/>
          </a:p>
        </p:txBody>
      </p:sp>
    </p:spTree>
    <p:extLst>
      <p:ext uri="{BB962C8B-B14F-4D97-AF65-F5344CB8AC3E}">
        <p14:creationId xmlns:p14="http://schemas.microsoft.com/office/powerpoint/2010/main" xmlns="" val="690458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7" name="Rectangle 6"/>
          <p:cNvSpPr/>
          <p:nvPr userDrawn="1"/>
        </p:nvSpPr>
        <p:spPr>
          <a:xfrm>
            <a:off x="0" y="288000"/>
            <a:ext cx="9144000" cy="1170000"/>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C59971E-B110-9E46-B6BF-9E29957669C9}" type="datetimeFigureOut">
              <a:rPr lang="en-US" smtClean="0"/>
              <a:pPr/>
              <a:t>5/19/2017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C16FDA6-3D92-1D43-9226-B883A29DE251}" type="slidenum">
              <a:rPr lang="en-US" smtClean="0"/>
              <a:pPr/>
              <a:t>‹#›</a:t>
            </a:fld>
            <a:endParaRPr lang="en-US"/>
          </a:p>
        </p:txBody>
      </p:sp>
    </p:spTree>
    <p:extLst>
      <p:ext uri="{BB962C8B-B14F-4D97-AF65-F5344CB8AC3E}">
        <p14:creationId xmlns:p14="http://schemas.microsoft.com/office/powerpoint/2010/main" xmlns="" val="3701434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sp>
        <p:nvSpPr>
          <p:cNvPr id="7" name="Rectangle 6"/>
          <p:cNvSpPr/>
          <p:nvPr userDrawn="1"/>
        </p:nvSpPr>
        <p:spPr>
          <a:xfrm>
            <a:off x="0" y="288000"/>
            <a:ext cx="9144000" cy="1170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C59971E-B110-9E46-B6BF-9E29957669C9}" type="datetimeFigureOut">
              <a:rPr lang="en-US" smtClean="0"/>
              <a:pPr/>
              <a:t>5/19/2017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C16FDA6-3D92-1D43-9226-B883A29DE251}" type="slidenum">
              <a:rPr lang="en-US" smtClean="0"/>
              <a:pPr/>
              <a:t>‹#›</a:t>
            </a:fld>
            <a:endParaRPr lang="en-US"/>
          </a:p>
        </p:txBody>
      </p:sp>
    </p:spTree>
    <p:extLst>
      <p:ext uri="{BB962C8B-B14F-4D97-AF65-F5344CB8AC3E}">
        <p14:creationId xmlns:p14="http://schemas.microsoft.com/office/powerpoint/2010/main" xmlns="" val="3516495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sp>
        <p:nvSpPr>
          <p:cNvPr id="7" name="Rectangle 6"/>
          <p:cNvSpPr/>
          <p:nvPr userDrawn="1"/>
        </p:nvSpPr>
        <p:spPr>
          <a:xfrm>
            <a:off x="0" y="288000"/>
            <a:ext cx="9144000" cy="1170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C59971E-B110-9E46-B6BF-9E29957669C9}" type="datetimeFigureOut">
              <a:rPr lang="en-US" smtClean="0"/>
              <a:pPr/>
              <a:t>5/19/2017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C16FDA6-3D92-1D43-9226-B883A29DE251}" type="slidenum">
              <a:rPr lang="en-US" smtClean="0"/>
              <a:pPr/>
              <a:t>‹#›</a:t>
            </a:fld>
            <a:endParaRPr lang="en-US"/>
          </a:p>
        </p:txBody>
      </p:sp>
    </p:spTree>
    <p:extLst>
      <p:ext uri="{BB962C8B-B14F-4D97-AF65-F5344CB8AC3E}">
        <p14:creationId xmlns:p14="http://schemas.microsoft.com/office/powerpoint/2010/main" xmlns="" val="4268631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sp>
        <p:nvSpPr>
          <p:cNvPr id="7" name="Rectangle 6"/>
          <p:cNvSpPr/>
          <p:nvPr userDrawn="1"/>
        </p:nvSpPr>
        <p:spPr>
          <a:xfrm>
            <a:off x="0" y="288000"/>
            <a:ext cx="9144000" cy="1170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C59971E-B110-9E46-B6BF-9E29957669C9}" type="datetimeFigureOut">
              <a:rPr lang="en-US" smtClean="0"/>
              <a:pPr/>
              <a:t>5/19/2017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C16FDA6-3D92-1D43-9226-B883A29DE251}" type="slidenum">
              <a:rPr lang="en-US" smtClean="0"/>
              <a:pPr/>
              <a:t>‹#›</a:t>
            </a:fld>
            <a:endParaRPr lang="en-US"/>
          </a:p>
        </p:txBody>
      </p:sp>
    </p:spTree>
    <p:extLst>
      <p:ext uri="{BB962C8B-B14F-4D97-AF65-F5344CB8AC3E}">
        <p14:creationId xmlns:p14="http://schemas.microsoft.com/office/powerpoint/2010/main" xmlns="" val="1354404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2C59971E-B110-9E46-B6BF-9E29957669C9}" type="datetimeFigureOut">
              <a:rPr lang="en-US" smtClean="0"/>
              <a:pPr/>
              <a:t>5/19/2017</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0C16FDA6-3D92-1D43-9226-B883A29DE251}" type="slidenum">
              <a:rPr lang="en-US" smtClean="0"/>
              <a:pPr/>
              <a:t>‹#›</a:t>
            </a:fld>
            <a:endParaRPr lang="en-US"/>
          </a:p>
        </p:txBody>
      </p:sp>
    </p:spTree>
    <p:extLst>
      <p:ext uri="{BB962C8B-B14F-4D97-AF65-F5344CB8AC3E}">
        <p14:creationId xmlns:p14="http://schemas.microsoft.com/office/powerpoint/2010/main" xmlns="" val="34778565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288000"/>
            <a:ext cx="9144000" cy="117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noFill/>
            </a:endParaRPr>
          </a:p>
        </p:txBody>
      </p:sp>
      <p:sp>
        <p:nvSpPr>
          <p:cNvPr id="2" name="Title Placeholder 1"/>
          <p:cNvSpPr>
            <a:spLocks noGrp="1"/>
          </p:cNvSpPr>
          <p:nvPr>
            <p:ph type="title"/>
          </p:nvPr>
        </p:nvSpPr>
        <p:spPr>
          <a:xfrm>
            <a:off x="865188" y="288000"/>
            <a:ext cx="7391400" cy="1170000"/>
          </a:xfrm>
          <a:prstGeom prst="rect">
            <a:avLst/>
          </a:prstGeom>
        </p:spPr>
        <p:txBody>
          <a:bodyPr vert="horz" lIns="0" tIns="0" rIns="0" bIns="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65188" y="1746250"/>
            <a:ext cx="7391400" cy="3867151"/>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8" name="Straight Connector 7"/>
          <p:cNvCxnSpPr/>
          <p:nvPr/>
        </p:nvCxnSpPr>
        <p:spPr>
          <a:xfrm>
            <a:off x="0" y="5760000"/>
            <a:ext cx="9144000"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5391150" y="6140584"/>
            <a:ext cx="2865438" cy="184666"/>
          </a:xfrm>
          <a:prstGeom prst="rect">
            <a:avLst/>
          </a:prstGeom>
          <a:noFill/>
        </p:spPr>
        <p:txBody>
          <a:bodyPr wrap="square" lIns="0" tIns="0" rIns="0" bIns="0" rtlCol="0">
            <a:spAutoFit/>
          </a:bodyPr>
          <a:lstStyle/>
          <a:p>
            <a:pPr algn="r"/>
            <a:r>
              <a:rPr lang="en-US" sz="1200" b="1" i="0" dirty="0" err="1">
                <a:latin typeface="Arial"/>
                <a:cs typeface="Arial"/>
              </a:rPr>
              <a:t>www.falcon-chambers.co.uk</a:t>
            </a:r>
            <a:endParaRPr lang="en-US" sz="1200" b="1" i="0" dirty="0">
              <a:latin typeface="Arial"/>
              <a:cs typeface="Arial"/>
            </a:endParaRPr>
          </a:p>
        </p:txBody>
      </p:sp>
      <p:pic>
        <p:nvPicPr>
          <p:cNvPr id="13" name="Picture 12" descr="FC_logo.png"/>
          <p:cNvPicPr>
            <a:picLocks noChangeAspect="1"/>
          </p:cNvPicPr>
          <p:nvPr/>
        </p:nvPicPr>
        <p:blipFill>
          <a:blip r:embed="rId13">
            <a:extLst>
              <a:ext uri="{28A0092B-C50C-407E-A947-70E740481C1C}">
                <a14:useLocalDpi xmlns:a14="http://schemas.microsoft.com/office/drawing/2010/main" xmlns="" val="0"/>
              </a:ext>
            </a:extLst>
          </a:blip>
          <a:stretch>
            <a:fillRect/>
          </a:stretch>
        </p:blipFill>
        <p:spPr>
          <a:xfrm>
            <a:off x="179512" y="5949192"/>
            <a:ext cx="2520279" cy="809728"/>
          </a:xfrm>
          <a:prstGeom prst="rect">
            <a:avLst/>
          </a:prstGeom>
        </p:spPr>
      </p:pic>
    </p:spTree>
    <p:extLst>
      <p:ext uri="{BB962C8B-B14F-4D97-AF65-F5344CB8AC3E}">
        <p14:creationId xmlns:p14="http://schemas.microsoft.com/office/powerpoint/2010/main" xmlns="" val="2297700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7" r:id="rId3"/>
    <p:sldLayoutId id="2147483658" r:id="rId4"/>
    <p:sldLayoutId id="2147483659" r:id="rId5"/>
    <p:sldLayoutId id="2147483660" r:id="rId6"/>
    <p:sldLayoutId id="2147483661" r:id="rId7"/>
    <p:sldLayoutId id="2147483662" r:id="rId8"/>
    <p:sldLayoutId id="2147483654" r:id="rId9"/>
    <p:sldLayoutId id="2147483655" r:id="rId10"/>
    <p:sldLayoutId id="2147483656" r:id="rId11"/>
  </p:sldLayoutIdLst>
  <p:txStyles>
    <p:titleStyle>
      <a:lvl1pPr algn="l" defTabSz="457200" rtl="0" eaLnBrk="1" latinLnBrk="0" hangingPunct="1">
        <a:spcBef>
          <a:spcPct val="0"/>
        </a:spcBef>
        <a:buNone/>
        <a:defRPr sz="2400" kern="1200">
          <a:solidFill>
            <a:schemeClr val="tx1"/>
          </a:solidFill>
          <a:latin typeface="Arial"/>
          <a:ea typeface="+mj-ea"/>
          <a:cs typeface="Arial"/>
        </a:defRPr>
      </a:lvl1pPr>
    </p:titleStyle>
    <p:bodyStyle>
      <a:lvl1pPr marL="266700" indent="-266700" algn="l" defTabSz="457200" rtl="0" eaLnBrk="1" latinLnBrk="0" hangingPunct="1">
        <a:spcBef>
          <a:spcPct val="20000"/>
        </a:spcBef>
        <a:buFont typeface="Arial"/>
        <a:buChar char="•"/>
        <a:defRPr sz="1800" kern="1200">
          <a:solidFill>
            <a:schemeClr val="tx1"/>
          </a:solidFill>
          <a:latin typeface="Arial"/>
          <a:ea typeface="+mn-ea"/>
          <a:cs typeface="Arial"/>
        </a:defRPr>
      </a:lvl1pPr>
      <a:lvl2pPr marL="266700" indent="-266700" algn="l" defTabSz="457200" rtl="0" eaLnBrk="1" latinLnBrk="0" hangingPunct="1">
        <a:spcBef>
          <a:spcPct val="20000"/>
        </a:spcBef>
        <a:buFont typeface="Arial"/>
        <a:buChar char="–"/>
        <a:defRPr sz="1600" kern="1200">
          <a:solidFill>
            <a:schemeClr val="tx1"/>
          </a:solidFill>
          <a:latin typeface="Arial"/>
          <a:ea typeface="+mn-ea"/>
          <a:cs typeface="Arial"/>
        </a:defRPr>
      </a:lvl2pPr>
      <a:lvl3pPr marL="266700" indent="-266700" algn="l" defTabSz="457200" rtl="0" eaLnBrk="1" latinLnBrk="0" hangingPunct="1">
        <a:spcBef>
          <a:spcPct val="20000"/>
        </a:spcBef>
        <a:buFont typeface="Arial"/>
        <a:buChar char="•"/>
        <a:defRPr sz="1600" kern="1200">
          <a:solidFill>
            <a:schemeClr val="tx1"/>
          </a:solidFill>
          <a:latin typeface="Arial"/>
          <a:ea typeface="+mn-ea"/>
          <a:cs typeface="Arial"/>
        </a:defRPr>
      </a:lvl3pPr>
      <a:lvl4pPr marL="266700" indent="-2667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66700" indent="-2667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GB" dirty="0"/>
              <a:t>HS2 – Impact on affected Mineral Owners/Occupiers</a:t>
            </a:r>
            <a:endParaRPr lang="en-US" dirty="0"/>
          </a:p>
        </p:txBody>
      </p:sp>
      <p:sp>
        <p:nvSpPr>
          <p:cNvPr id="3" name="Subtitle 2"/>
          <p:cNvSpPr>
            <a:spLocks noGrp="1"/>
          </p:cNvSpPr>
          <p:nvPr>
            <p:ph type="subTitle" idx="1"/>
          </p:nvPr>
        </p:nvSpPr>
        <p:spPr/>
        <p:txBody>
          <a:bodyPr/>
          <a:lstStyle/>
          <a:p>
            <a:pPr algn="ctr"/>
            <a:r>
              <a:rPr lang="en-US" dirty="0"/>
              <a:t>Barry Denyer-Green, barrister</a:t>
            </a:r>
          </a:p>
        </p:txBody>
      </p:sp>
    </p:spTree>
    <p:extLst>
      <p:ext uri="{BB962C8B-B14F-4D97-AF65-F5344CB8AC3E}">
        <p14:creationId xmlns:p14="http://schemas.microsoft.com/office/powerpoint/2010/main" xmlns="" val="4179122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Identify the claimant</a:t>
            </a:r>
          </a:p>
        </p:txBody>
      </p:sp>
      <p:sp>
        <p:nvSpPr>
          <p:cNvPr id="3" name="Content Placeholder 2"/>
          <p:cNvSpPr>
            <a:spLocks noGrp="1"/>
          </p:cNvSpPr>
          <p:nvPr>
            <p:ph idx="1"/>
          </p:nvPr>
        </p:nvSpPr>
        <p:spPr/>
        <p:txBody>
          <a:bodyPr>
            <a:normAutofit lnSpcReduction="10000"/>
          </a:bodyPr>
          <a:lstStyle/>
          <a:p>
            <a:r>
              <a:rPr lang="en-GB" dirty="0"/>
              <a:t>Does have surface owner have titled to underlying minerals?</a:t>
            </a:r>
          </a:p>
          <a:p>
            <a:endParaRPr lang="en-GB" dirty="0"/>
          </a:p>
          <a:p>
            <a:r>
              <a:rPr lang="en-GB" dirty="0"/>
              <a:t>Is there a lessee of a minerals’ lease?</a:t>
            </a:r>
          </a:p>
          <a:p>
            <a:endParaRPr lang="en-GB" dirty="0"/>
          </a:p>
          <a:p>
            <a:r>
              <a:rPr lang="en-GB" dirty="0"/>
              <a:t>Are the minerals reserved to lord of manor or other party from the surface owner’s title?</a:t>
            </a:r>
          </a:p>
          <a:p>
            <a:endParaRPr lang="en-GB" dirty="0"/>
          </a:p>
          <a:p>
            <a:r>
              <a:rPr lang="en-GB" dirty="0"/>
              <a:t>Each point above may raise the issue as between respective parties, what is a mineral?</a:t>
            </a:r>
          </a:p>
          <a:p>
            <a:endParaRPr lang="en-GB" dirty="0"/>
          </a:p>
          <a:p>
            <a:r>
              <a:rPr lang="en-GB" dirty="0"/>
              <a:t>Proper construction of conveyancing documents, working methods and compensation provisions therein addition to propositions in minerals code’ cases </a:t>
            </a:r>
          </a:p>
        </p:txBody>
      </p:sp>
    </p:spTree>
    <p:extLst>
      <p:ext uri="{BB962C8B-B14F-4D97-AF65-F5344CB8AC3E}">
        <p14:creationId xmlns:p14="http://schemas.microsoft.com/office/powerpoint/2010/main" xmlns="" val="18132861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What is the claim?</a:t>
            </a:r>
          </a:p>
        </p:txBody>
      </p:sp>
      <p:sp>
        <p:nvSpPr>
          <p:cNvPr id="3" name="Content Placeholder 2"/>
          <p:cNvSpPr>
            <a:spLocks noGrp="1"/>
          </p:cNvSpPr>
          <p:nvPr>
            <p:ph idx="1"/>
          </p:nvPr>
        </p:nvSpPr>
        <p:spPr/>
        <p:txBody>
          <a:bodyPr/>
          <a:lstStyle/>
          <a:p>
            <a:r>
              <a:rPr lang="en-GB" dirty="0"/>
              <a:t>Where minerals are acquired, claim by minerals’ owner for comp </a:t>
            </a:r>
            <a:r>
              <a:rPr lang="en-GB" dirty="0" err="1"/>
              <a:t>acq</a:t>
            </a:r>
            <a:r>
              <a:rPr lang="en-GB" dirty="0"/>
              <a:t> or temp possession of minerals (freehold or leasehold)</a:t>
            </a:r>
          </a:p>
          <a:p>
            <a:endParaRPr lang="en-GB" dirty="0"/>
          </a:p>
          <a:p>
            <a:r>
              <a:rPr lang="en-GB" dirty="0"/>
              <a:t>Where Part 3 of Code applies and working prohibited by counternotice,</a:t>
            </a:r>
          </a:p>
          <a:p>
            <a:pPr marL="0" indent="0">
              <a:buNone/>
            </a:pPr>
            <a:r>
              <a:rPr lang="en-GB" dirty="0"/>
              <a:t> </a:t>
            </a:r>
          </a:p>
          <a:p>
            <a:pPr lvl="1"/>
            <a:r>
              <a:rPr lang="en-GB" dirty="0"/>
              <a:t>(a) claim for “</a:t>
            </a:r>
            <a:r>
              <a:rPr lang="en-GB" i="1" dirty="0" err="1"/>
              <a:t>compensat</a:t>
            </a:r>
            <a:r>
              <a:rPr lang="en-GB" i="1" dirty="0"/>
              <a:t>[ion] for all or any part the mines, the owner shall not work or get</a:t>
            </a:r>
            <a:r>
              <a:rPr lang="en-GB" dirty="0"/>
              <a:t>”: para 3(3);</a:t>
            </a:r>
          </a:p>
          <a:p>
            <a:pPr lvl="1"/>
            <a:r>
              <a:rPr lang="en-GB" dirty="0"/>
              <a:t>(b)  Claim for compensation for severance by the undertaking of land lying over mines, for effect of restrictions, and for minerals not purchased but cannot be worked: para 6(1). Disputes to arbitrator</a:t>
            </a:r>
          </a:p>
        </p:txBody>
      </p:sp>
    </p:spTree>
    <p:extLst>
      <p:ext uri="{BB962C8B-B14F-4D97-AF65-F5344CB8AC3E}">
        <p14:creationId xmlns:p14="http://schemas.microsoft.com/office/powerpoint/2010/main" xmlns="" val="31516974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Valuations matters</a:t>
            </a:r>
          </a:p>
        </p:txBody>
      </p:sp>
      <p:sp>
        <p:nvSpPr>
          <p:cNvPr id="3" name="Content Placeholder 2"/>
          <p:cNvSpPr>
            <a:spLocks noGrp="1"/>
          </p:cNvSpPr>
          <p:nvPr>
            <p:ph idx="1"/>
          </p:nvPr>
        </p:nvSpPr>
        <p:spPr/>
        <p:txBody>
          <a:bodyPr/>
          <a:lstStyle/>
          <a:p>
            <a:r>
              <a:rPr lang="en-GB" dirty="0"/>
              <a:t>Valuations where minerals are acquired:</a:t>
            </a:r>
          </a:p>
          <a:p>
            <a:endParaRPr lang="en-GB" dirty="0"/>
          </a:p>
          <a:p>
            <a:r>
              <a:rPr lang="en-GB" dirty="0"/>
              <a:t>Rule (2) OMV of land or interest, subject to additional rules in Land Compensation Act 1961</a:t>
            </a:r>
          </a:p>
          <a:p>
            <a:endParaRPr lang="en-GB" dirty="0"/>
          </a:p>
          <a:p>
            <a:r>
              <a:rPr lang="en-GB" dirty="0"/>
              <a:t>Planning assumptions: existing planning permission or what can reasonably be expected to be granted as  appropriate alternative development on assumption of scheme cancellation: see s.14, LCA 1961: </a:t>
            </a:r>
          </a:p>
          <a:p>
            <a:endParaRPr lang="en-GB" dirty="0"/>
          </a:p>
          <a:p>
            <a:r>
              <a:rPr lang="en-GB" dirty="0"/>
              <a:t>After-care and restoration conditions go to value</a:t>
            </a:r>
          </a:p>
          <a:p>
            <a:endParaRPr lang="en-GB" dirty="0"/>
          </a:p>
          <a:p>
            <a:endParaRPr lang="en-GB" dirty="0"/>
          </a:p>
        </p:txBody>
      </p:sp>
    </p:spTree>
    <p:extLst>
      <p:ext uri="{BB962C8B-B14F-4D97-AF65-F5344CB8AC3E}">
        <p14:creationId xmlns:p14="http://schemas.microsoft.com/office/powerpoint/2010/main" xmlns="" val="25620817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No-scheme principle (1)</a:t>
            </a:r>
            <a:br>
              <a:rPr lang="en-GB" dirty="0"/>
            </a:br>
            <a:r>
              <a:rPr lang="en-GB" dirty="0"/>
              <a:t>(Neighbourhood Planning Act 2017, s.32)</a:t>
            </a:r>
          </a:p>
        </p:txBody>
      </p:sp>
      <p:sp>
        <p:nvSpPr>
          <p:cNvPr id="3" name="Content Placeholder 2"/>
          <p:cNvSpPr>
            <a:spLocks noGrp="1"/>
          </p:cNvSpPr>
          <p:nvPr>
            <p:ph idx="1"/>
          </p:nvPr>
        </p:nvSpPr>
        <p:spPr/>
        <p:txBody>
          <a:bodyPr/>
          <a:lstStyle/>
          <a:p>
            <a:r>
              <a:rPr lang="en-GB" dirty="0"/>
              <a:t>In LCA 1961, add after rule (2):</a:t>
            </a:r>
          </a:p>
          <a:p>
            <a:endParaRPr lang="en-GB" dirty="0"/>
          </a:p>
          <a:p>
            <a:r>
              <a:rPr lang="en-GB" dirty="0"/>
              <a:t>“</a:t>
            </a:r>
            <a:r>
              <a:rPr lang="en-GB" i="1" dirty="0"/>
              <a:t>(2A) the value of land referred to in rule (2) is to be assessed in the light of the no-scheme principle set out in section 6A”</a:t>
            </a:r>
          </a:p>
          <a:p>
            <a:endParaRPr lang="en-GB" i="1" dirty="0"/>
          </a:p>
          <a:p>
            <a:r>
              <a:rPr lang="en-GB" dirty="0"/>
              <a:t>S.6A(2):</a:t>
            </a:r>
          </a:p>
          <a:p>
            <a:r>
              <a:rPr lang="en-GB" dirty="0"/>
              <a:t> “</a:t>
            </a:r>
            <a:r>
              <a:rPr lang="en-GB" i="1" dirty="0"/>
              <a:t>The no-scheme principle is the principle that--</a:t>
            </a:r>
          </a:p>
          <a:p>
            <a:r>
              <a:rPr lang="en-GB" i="1" dirty="0"/>
              <a:t>(a)     any increase in the value of land caused by the scheme for which the authority acquires the land, or by the prospect of that scheme, is to be disregarded, and</a:t>
            </a:r>
          </a:p>
          <a:p>
            <a:r>
              <a:rPr lang="en-GB" i="1" dirty="0"/>
              <a:t>(b)     any decrease in the value of land caused by that scheme or the prospect of that scheme is to be disregarded.”</a:t>
            </a:r>
          </a:p>
        </p:txBody>
      </p:sp>
    </p:spTree>
    <p:extLst>
      <p:ext uri="{BB962C8B-B14F-4D97-AF65-F5344CB8AC3E}">
        <p14:creationId xmlns:p14="http://schemas.microsoft.com/office/powerpoint/2010/main" xmlns="" val="23133864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No-scheme principle (2)</a:t>
            </a:r>
            <a:br>
              <a:rPr lang="en-GB" dirty="0"/>
            </a:br>
            <a:r>
              <a:rPr lang="en-GB" dirty="0"/>
              <a:t>(s.6A(4)-(6))</a:t>
            </a:r>
          </a:p>
        </p:txBody>
      </p:sp>
      <p:sp>
        <p:nvSpPr>
          <p:cNvPr id="3" name="Content Placeholder 2"/>
          <p:cNvSpPr>
            <a:spLocks noGrp="1"/>
          </p:cNvSpPr>
          <p:nvPr>
            <p:ph idx="1"/>
          </p:nvPr>
        </p:nvSpPr>
        <p:spPr/>
        <p:txBody>
          <a:bodyPr/>
          <a:lstStyle/>
          <a:p>
            <a:r>
              <a:rPr lang="en-GB" i="1" dirty="0"/>
              <a:t>(4)     Rule 1: it is to be assumed that the scheme was cancelled on the relevant valuation date </a:t>
            </a:r>
            <a:r>
              <a:rPr lang="en-GB" dirty="0"/>
              <a:t>(will usually be date of entry: s.5A)</a:t>
            </a:r>
            <a:endParaRPr lang="en-GB" i="1" dirty="0"/>
          </a:p>
          <a:p>
            <a:endParaRPr lang="en-GB" i="1" dirty="0"/>
          </a:p>
          <a:p>
            <a:r>
              <a:rPr lang="en-GB" i="1" dirty="0"/>
              <a:t>(5)     Rule 2: it is to be assumed that no action has been taken (including acquisition of any land, and any development or works) by the acquiring authority wholly or mainly for the purposes of the scheme.</a:t>
            </a:r>
          </a:p>
          <a:p>
            <a:endParaRPr lang="en-GB" i="1" dirty="0"/>
          </a:p>
          <a:p>
            <a:r>
              <a:rPr lang="en-GB" i="1" dirty="0"/>
              <a:t>(6)     Rule 3: it is to be assumed that there is no prospect of the same scheme, or any other project to meet the same or substantially the same need,</a:t>
            </a:r>
          </a:p>
        </p:txBody>
      </p:sp>
    </p:spTree>
    <p:extLst>
      <p:ext uri="{BB962C8B-B14F-4D97-AF65-F5344CB8AC3E}">
        <p14:creationId xmlns:p14="http://schemas.microsoft.com/office/powerpoint/2010/main" xmlns="" val="19307648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No-scheme principle (3)</a:t>
            </a:r>
            <a:br>
              <a:rPr lang="en-GB" dirty="0"/>
            </a:br>
            <a:r>
              <a:rPr lang="en-GB" dirty="0"/>
              <a:t>(s.6A(7)-(8))</a:t>
            </a:r>
          </a:p>
        </p:txBody>
      </p:sp>
      <p:sp>
        <p:nvSpPr>
          <p:cNvPr id="3" name="Content Placeholder 2"/>
          <p:cNvSpPr>
            <a:spLocks noGrp="1"/>
          </p:cNvSpPr>
          <p:nvPr>
            <p:ph idx="1"/>
          </p:nvPr>
        </p:nvSpPr>
        <p:spPr/>
        <p:txBody>
          <a:bodyPr>
            <a:normAutofit/>
          </a:bodyPr>
          <a:lstStyle/>
          <a:p>
            <a:pPr marL="0" indent="0">
              <a:buNone/>
            </a:pPr>
            <a:r>
              <a:rPr lang="en-GB" dirty="0"/>
              <a:t>(7)    </a:t>
            </a:r>
            <a:r>
              <a:rPr lang="en-GB" i="1" dirty="0"/>
              <a:t> “Rule 4: it is to be assumed that no other projects would have been carried out in the exercise of a statutory function or by the exercise of compulsory purchase powers if the scheme had been cancelled on the relevant valuation date.</a:t>
            </a:r>
          </a:p>
          <a:p>
            <a:endParaRPr lang="en-GB" i="1" dirty="0"/>
          </a:p>
          <a:p>
            <a:pPr marL="0" indent="0">
              <a:buNone/>
            </a:pPr>
            <a:r>
              <a:rPr lang="en-GB" i="1" dirty="0"/>
              <a:t>(8)     Rule 5: if there was a reduction in the value of land as a result of--</a:t>
            </a:r>
          </a:p>
          <a:p>
            <a:pPr marL="0" indent="0">
              <a:buNone/>
            </a:pPr>
            <a:r>
              <a:rPr lang="en-GB" i="1" dirty="0"/>
              <a:t>       (a)     the prospect of the scheme (including before the scheme or the compulsory acquisition in question was authorised), or</a:t>
            </a:r>
          </a:p>
          <a:p>
            <a:pPr marL="0" indent="0">
              <a:buNone/>
            </a:pPr>
            <a:r>
              <a:rPr lang="en-GB" i="1" dirty="0"/>
              <a:t>       (b)     the fact that the land was blighted land as a result of the scheme,</a:t>
            </a:r>
          </a:p>
          <a:p>
            <a:pPr marL="0" indent="0">
              <a:buNone/>
            </a:pPr>
            <a:r>
              <a:rPr lang="en-GB" i="1" dirty="0"/>
              <a:t> </a:t>
            </a:r>
          </a:p>
          <a:p>
            <a:pPr marL="0" indent="0">
              <a:buNone/>
            </a:pPr>
            <a:r>
              <a:rPr lang="en-GB" i="1" dirty="0"/>
              <a:t>that reduction is to be disregarded”</a:t>
            </a:r>
          </a:p>
        </p:txBody>
      </p:sp>
    </p:spTree>
    <p:extLst>
      <p:ext uri="{BB962C8B-B14F-4D97-AF65-F5344CB8AC3E}">
        <p14:creationId xmlns:p14="http://schemas.microsoft.com/office/powerpoint/2010/main" xmlns="" val="32877348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No-scheme principle (4)</a:t>
            </a:r>
            <a:br>
              <a:rPr lang="en-GB" dirty="0"/>
            </a:br>
            <a:r>
              <a:rPr lang="en-GB" dirty="0"/>
              <a:t>(betterment set-off)</a:t>
            </a:r>
            <a:br>
              <a:rPr lang="en-GB" dirty="0"/>
            </a:br>
            <a:endParaRPr lang="en-GB" dirty="0"/>
          </a:p>
        </p:txBody>
      </p:sp>
      <p:sp>
        <p:nvSpPr>
          <p:cNvPr id="3" name="Content Placeholder 2"/>
          <p:cNvSpPr>
            <a:spLocks noGrp="1"/>
          </p:cNvSpPr>
          <p:nvPr>
            <p:ph idx="1"/>
          </p:nvPr>
        </p:nvSpPr>
        <p:spPr/>
        <p:txBody>
          <a:bodyPr/>
          <a:lstStyle/>
          <a:p>
            <a:r>
              <a:rPr lang="en-GB" dirty="0"/>
              <a:t>if on date of notice to treat claimant has interest in other land contiguous or adjacent to land acquired;</a:t>
            </a:r>
          </a:p>
          <a:p>
            <a:endParaRPr lang="en-GB" dirty="0"/>
          </a:p>
          <a:p>
            <a:r>
              <a:rPr lang="en-GB" dirty="0"/>
              <a:t>Which increases in value in consequence scheme;</a:t>
            </a:r>
          </a:p>
          <a:p>
            <a:endParaRPr lang="en-GB" dirty="0"/>
          </a:p>
          <a:p>
            <a:r>
              <a:rPr lang="en-GB" dirty="0"/>
              <a:t>Amount of compensation for land acquired reduced by that increase: LCA 1961 s.6B </a:t>
            </a:r>
          </a:p>
        </p:txBody>
      </p:sp>
    </p:spTree>
    <p:extLst>
      <p:ext uri="{BB962C8B-B14F-4D97-AF65-F5344CB8AC3E}">
        <p14:creationId xmlns:p14="http://schemas.microsoft.com/office/powerpoint/2010/main" xmlns="" val="15310463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No-scheme principle (5)</a:t>
            </a:r>
            <a:br>
              <a:rPr lang="en-GB" dirty="0"/>
            </a:br>
            <a:r>
              <a:rPr lang="en-GB" dirty="0"/>
              <a:t>definition of “the scheme”</a:t>
            </a:r>
          </a:p>
        </p:txBody>
      </p:sp>
      <p:sp>
        <p:nvSpPr>
          <p:cNvPr id="3" name="Content Placeholder 2"/>
          <p:cNvSpPr>
            <a:spLocks noGrp="1"/>
          </p:cNvSpPr>
          <p:nvPr>
            <p:ph idx="1"/>
          </p:nvPr>
        </p:nvSpPr>
        <p:spPr/>
        <p:txBody>
          <a:bodyPr>
            <a:normAutofit fontScale="92500" lnSpcReduction="20000"/>
          </a:bodyPr>
          <a:lstStyle/>
          <a:p>
            <a:r>
              <a:rPr lang="en-GB" dirty="0"/>
              <a:t>For most purpose, “the scheme” is the scheme of development underlying the compulsory acquisition: LCA 1961 s.6D(1)</a:t>
            </a:r>
          </a:p>
          <a:p>
            <a:endParaRPr lang="en-GB" dirty="0"/>
          </a:p>
          <a:p>
            <a:r>
              <a:rPr lang="en-GB" dirty="0"/>
              <a:t>a question of fact for the Upper Tribunal (Lands Chamber) –</a:t>
            </a:r>
          </a:p>
          <a:p>
            <a:endParaRPr lang="en-GB" dirty="0"/>
          </a:p>
          <a:p>
            <a:r>
              <a:rPr lang="en-GB" i="1" dirty="0"/>
              <a:t>(a) the scheme provided for by the Act, or other instrument, which authorises the compulsory acquisition unless it is shown (by either party) that the underlying scheme is a scheme larger than, but incorporating, the scheme provided for by that instrument, and</a:t>
            </a:r>
          </a:p>
          <a:p>
            <a:endParaRPr lang="en-GB" i="1" dirty="0"/>
          </a:p>
          <a:p>
            <a:r>
              <a:rPr lang="en-GB" i="1" dirty="0"/>
              <a:t>(b)     except by agreement or in special circumstances, the Upper Tribunal may permit the acquiring authority to advance evidence of such a larger scheme only if that larger scheme is one identified in the following read together--</a:t>
            </a:r>
          </a:p>
          <a:p>
            <a:r>
              <a:rPr lang="en-GB" i="1" dirty="0"/>
              <a:t>(</a:t>
            </a:r>
            <a:r>
              <a:rPr lang="en-GB" i="1" dirty="0" err="1"/>
              <a:t>i</a:t>
            </a:r>
            <a:r>
              <a:rPr lang="en-GB" i="1" dirty="0"/>
              <a:t>)     the instrument which authorises the compulsory acquisition, and</a:t>
            </a:r>
          </a:p>
          <a:p>
            <a:r>
              <a:rPr lang="en-GB" i="1" dirty="0"/>
              <a:t>(ii)     any documents made available with it.</a:t>
            </a:r>
          </a:p>
          <a:p>
            <a:endParaRPr lang="en-GB" dirty="0"/>
          </a:p>
        </p:txBody>
      </p:sp>
    </p:spTree>
    <p:extLst>
      <p:ext uri="{BB962C8B-B14F-4D97-AF65-F5344CB8AC3E}">
        <p14:creationId xmlns:p14="http://schemas.microsoft.com/office/powerpoint/2010/main" xmlns="" val="1982776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Compensation for inability to work</a:t>
            </a:r>
          </a:p>
        </p:txBody>
      </p:sp>
      <p:sp>
        <p:nvSpPr>
          <p:cNvPr id="3" name="Content Placeholder 2"/>
          <p:cNvSpPr>
            <a:spLocks noGrp="1"/>
          </p:cNvSpPr>
          <p:nvPr>
            <p:ph idx="1"/>
          </p:nvPr>
        </p:nvSpPr>
        <p:spPr/>
        <p:txBody>
          <a:bodyPr/>
          <a:lstStyle/>
          <a:p>
            <a:r>
              <a:rPr lang="en-GB" dirty="0"/>
              <a:t>Loss of value of minerals (less cost of working): see </a:t>
            </a:r>
            <a:r>
              <a:rPr lang="en-GB" i="1" dirty="0" err="1"/>
              <a:t>Bwllfa</a:t>
            </a:r>
            <a:r>
              <a:rPr lang="en-GB" i="1" dirty="0"/>
              <a:t> &amp; </a:t>
            </a:r>
            <a:r>
              <a:rPr lang="en-GB" i="1" dirty="0" err="1"/>
              <a:t>Methyr</a:t>
            </a:r>
            <a:r>
              <a:rPr lang="en-GB" i="1" dirty="0"/>
              <a:t> Dare Steam Collieries v Pontypridd Waterworks </a:t>
            </a:r>
            <a:r>
              <a:rPr lang="en-GB" dirty="0"/>
              <a:t>[1903]</a:t>
            </a:r>
          </a:p>
          <a:p>
            <a:endParaRPr lang="en-GB" dirty="0"/>
          </a:p>
          <a:p>
            <a:r>
              <a:rPr lang="en-GB" dirty="0"/>
              <a:t>Disputes to arbitration, so little other case-law</a:t>
            </a:r>
          </a:p>
          <a:p>
            <a:endParaRPr lang="en-GB" dirty="0"/>
          </a:p>
          <a:p>
            <a:r>
              <a:rPr lang="en-GB" dirty="0"/>
              <a:t>Again planning permissions relevant but statutory planning assumptions and scheme cancellation rules would not seem to apply</a:t>
            </a:r>
          </a:p>
        </p:txBody>
      </p:sp>
    </p:spTree>
    <p:extLst>
      <p:ext uri="{BB962C8B-B14F-4D97-AF65-F5344CB8AC3E}">
        <p14:creationId xmlns:p14="http://schemas.microsoft.com/office/powerpoint/2010/main" xmlns="" val="20915484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Claims for restrictions under code</a:t>
            </a:r>
          </a:p>
        </p:txBody>
      </p:sp>
      <p:sp>
        <p:nvSpPr>
          <p:cNvPr id="3" name="Content Placeholder 2"/>
          <p:cNvSpPr>
            <a:spLocks noGrp="1"/>
          </p:cNvSpPr>
          <p:nvPr>
            <p:ph idx="1"/>
          </p:nvPr>
        </p:nvSpPr>
        <p:spPr/>
        <p:txBody>
          <a:bodyPr>
            <a:normAutofit/>
          </a:bodyPr>
          <a:lstStyle/>
          <a:p>
            <a:r>
              <a:rPr lang="en-US" dirty="0"/>
              <a:t>NOT DIRECTLY APPLICABLE but </a:t>
            </a:r>
          </a:p>
          <a:p>
            <a:r>
              <a:rPr lang="en-US" dirty="0"/>
              <a:t>Mineral Code in Rly </a:t>
            </a:r>
            <a:r>
              <a:rPr lang="en-US" dirty="0" err="1"/>
              <a:t>Cls</a:t>
            </a:r>
            <a:r>
              <a:rPr lang="en-US" dirty="0"/>
              <a:t> Act 1845 the measure is “</a:t>
            </a:r>
            <a:r>
              <a:rPr lang="en-US" i="1" dirty="0"/>
              <a:t>loss caused by the specified minerals being left unworked”: </a:t>
            </a:r>
            <a:r>
              <a:rPr lang="en-US" dirty="0"/>
              <a:t>s.78(4)</a:t>
            </a:r>
          </a:p>
          <a:p>
            <a:endParaRPr lang="en-US" dirty="0"/>
          </a:p>
          <a:p>
            <a:r>
              <a:rPr lang="en-US" i="1" dirty="0"/>
              <a:t>National Grid Gas plc </a:t>
            </a:r>
            <a:r>
              <a:rPr lang="en-US" dirty="0"/>
              <a:t>v </a:t>
            </a:r>
            <a:r>
              <a:rPr lang="en-US" i="1" dirty="0"/>
              <a:t>Lafarge Aggregates Ltd </a:t>
            </a:r>
            <a:r>
              <a:rPr lang="en-US" dirty="0"/>
              <a:t>[2006]:</a:t>
            </a:r>
          </a:p>
          <a:p>
            <a:endParaRPr lang="en-US" dirty="0"/>
          </a:p>
          <a:p>
            <a:r>
              <a:rPr lang="en-US" dirty="0"/>
              <a:t>Followed </a:t>
            </a:r>
            <a:r>
              <a:rPr lang="en-US" i="1" dirty="0"/>
              <a:t>London &amp; North Eastern Railway Co </a:t>
            </a:r>
            <a:r>
              <a:rPr lang="en-US" dirty="0"/>
              <a:t>v </a:t>
            </a:r>
            <a:r>
              <a:rPr lang="en-US" i="1" dirty="0"/>
              <a:t>BA Collieries </a:t>
            </a:r>
            <a:r>
              <a:rPr lang="en-US" dirty="0"/>
              <a:t>[1945], and </a:t>
            </a:r>
            <a:r>
              <a:rPr lang="en-US" i="1" dirty="0" err="1"/>
              <a:t>Bwllfa</a:t>
            </a:r>
            <a:r>
              <a:rPr lang="en-US" i="1" dirty="0"/>
              <a:t> and </a:t>
            </a:r>
            <a:r>
              <a:rPr lang="en-US" i="1" dirty="0" err="1"/>
              <a:t>Merthyr</a:t>
            </a:r>
            <a:r>
              <a:rPr lang="en-US" i="1" dirty="0"/>
              <a:t> Dare Steam Collieries (1891) Ltd </a:t>
            </a:r>
            <a:r>
              <a:rPr lang="en-US" dirty="0"/>
              <a:t>v </a:t>
            </a:r>
            <a:r>
              <a:rPr lang="en-US" i="1" dirty="0" err="1"/>
              <a:t>Pontypridd</a:t>
            </a:r>
            <a:r>
              <a:rPr lang="en-US" i="1" dirty="0"/>
              <a:t> Water Works Co </a:t>
            </a:r>
            <a:r>
              <a:rPr lang="en-US" dirty="0"/>
              <a:t>[1893], the proper enquiry is not the loss of the value of the minerals, but the loss caused by the prevention of working. Accordingly the loss of profits arising from the inability to use the land for landfill was a recoverable head of loss under the equivalent of the 1845 Act. Has doubtful application under ACA 1981</a:t>
            </a:r>
            <a:endParaRPr lang="en-GB" dirty="0"/>
          </a:p>
        </p:txBody>
      </p:sp>
    </p:spTree>
    <p:extLst>
      <p:ext uri="{BB962C8B-B14F-4D97-AF65-F5344CB8AC3E}">
        <p14:creationId xmlns:p14="http://schemas.microsoft.com/office/powerpoint/2010/main" xmlns="" val="547481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issues</a:t>
            </a:r>
          </a:p>
        </p:txBody>
      </p:sp>
      <p:sp>
        <p:nvSpPr>
          <p:cNvPr id="3" name="Content Placeholder 2"/>
          <p:cNvSpPr>
            <a:spLocks noGrp="1"/>
          </p:cNvSpPr>
          <p:nvPr>
            <p:ph idx="1"/>
          </p:nvPr>
        </p:nvSpPr>
        <p:spPr/>
        <p:txBody>
          <a:bodyPr/>
          <a:lstStyle/>
          <a:p>
            <a:r>
              <a:rPr lang="en-US" dirty="0"/>
              <a:t>What does the High Speed Rail (London – West Midland) Act 2017 say?</a:t>
            </a:r>
          </a:p>
          <a:p>
            <a:endParaRPr lang="en-US" dirty="0"/>
          </a:p>
          <a:p>
            <a:r>
              <a:rPr lang="en-US" dirty="0"/>
              <a:t>The Minerals Code</a:t>
            </a:r>
          </a:p>
          <a:p>
            <a:endParaRPr lang="en-US" dirty="0"/>
          </a:p>
          <a:p>
            <a:r>
              <a:rPr lang="en-US" dirty="0"/>
              <a:t>What  are “minerals” for purposes of the Act?</a:t>
            </a:r>
          </a:p>
          <a:p>
            <a:pPr marL="0" indent="0">
              <a:buNone/>
            </a:pPr>
            <a:endParaRPr lang="en-US" dirty="0"/>
          </a:p>
          <a:p>
            <a:r>
              <a:rPr lang="en-US" dirty="0"/>
              <a:t>Valuation of minerals and land containing minerals </a:t>
            </a:r>
          </a:p>
        </p:txBody>
      </p:sp>
    </p:spTree>
    <p:extLst>
      <p:ext uri="{BB962C8B-B14F-4D97-AF65-F5344CB8AC3E}">
        <p14:creationId xmlns:p14="http://schemas.microsoft.com/office/powerpoint/2010/main" xmlns="" val="17284032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Arguments in </a:t>
            </a:r>
            <a:r>
              <a:rPr lang="en-GB" i="1"/>
              <a:t>National Grid</a:t>
            </a:r>
            <a:r>
              <a:rPr lang="en-GB"/>
              <a:t> </a:t>
            </a:r>
            <a:endParaRPr lang="en-GB" dirty="0"/>
          </a:p>
        </p:txBody>
      </p:sp>
      <p:sp>
        <p:nvSpPr>
          <p:cNvPr id="3" name="Content Placeholder 2"/>
          <p:cNvSpPr>
            <a:spLocks noGrp="1"/>
          </p:cNvSpPr>
          <p:nvPr>
            <p:ph idx="1"/>
          </p:nvPr>
        </p:nvSpPr>
        <p:spPr/>
        <p:txBody>
          <a:bodyPr>
            <a:normAutofit/>
          </a:bodyPr>
          <a:lstStyle/>
          <a:p>
            <a:r>
              <a:rPr lang="en-GB" dirty="0"/>
              <a:t>the owner of minerals is entitled to be compensated for the profits he would have been able to earn by working the specified minerals, if he had not been obliged by the counter-notice not to do so. in the absence of the counter-notice a mine owner would have extracted the minerals to make a profitable use of the void thereby created, that loss of profit falls with section 78(4) since it is a “loss caused by the specified minerals being left unworked”.</a:t>
            </a:r>
          </a:p>
          <a:p>
            <a:r>
              <a:rPr lang="en-GB" dirty="0"/>
              <a:t>three conditions qualifies entitlement: Director of Buildings v Shun Fung Iron Works Limited [1995] 2AC at p.126 . There must be a causal connection between the counter-notice prohibiting the working of specified materials and the loss in question; the loss must not be too remote; and compensation is not payable for losses incurred by unreasonable behaviour on the part of the claimant.</a:t>
            </a:r>
          </a:p>
        </p:txBody>
      </p:sp>
    </p:spTree>
    <p:extLst>
      <p:ext uri="{BB962C8B-B14F-4D97-AF65-F5344CB8AC3E}">
        <p14:creationId xmlns:p14="http://schemas.microsoft.com/office/powerpoint/2010/main" xmlns="" val="28552770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459194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What does the High Speed Rail (London – West Midland) Act 2017 say?</a:t>
            </a:r>
            <a:br>
              <a:rPr lang="en-US" dirty="0"/>
            </a:br>
            <a:endParaRPr lang="en-GB" dirty="0"/>
          </a:p>
        </p:txBody>
      </p:sp>
      <p:sp>
        <p:nvSpPr>
          <p:cNvPr id="3" name="Content Placeholder 2"/>
          <p:cNvSpPr>
            <a:spLocks noGrp="1"/>
          </p:cNvSpPr>
          <p:nvPr>
            <p:ph idx="1"/>
          </p:nvPr>
        </p:nvSpPr>
        <p:spPr/>
        <p:txBody>
          <a:bodyPr>
            <a:normAutofit fontScale="92500" lnSpcReduction="20000"/>
          </a:bodyPr>
          <a:lstStyle/>
          <a:p>
            <a:r>
              <a:rPr lang="en-GB" dirty="0"/>
              <a:t>SST may acquire compulsorily so much of land within the Act limits as may be required for Phase One purposes: s.4(1)</a:t>
            </a:r>
          </a:p>
          <a:p>
            <a:endParaRPr lang="en-GB" dirty="0"/>
          </a:p>
          <a:p>
            <a:r>
              <a:rPr lang="en-GB" dirty="0"/>
              <a:t>Sched 10 provides counter-notice procedure for acquisition of part of land only</a:t>
            </a:r>
          </a:p>
          <a:p>
            <a:endParaRPr lang="en-GB" dirty="0"/>
          </a:p>
          <a:p>
            <a:r>
              <a:rPr lang="en-GB" dirty="0"/>
              <a:t>SST may enter and take temporary possession for construction: s.15, and Sched 16</a:t>
            </a:r>
          </a:p>
          <a:p>
            <a:endParaRPr lang="en-GB" dirty="0"/>
          </a:p>
          <a:p>
            <a:r>
              <a:rPr lang="en-GB" dirty="0"/>
              <a:t>So the starting proposition is that mines and minerals subject to compulsory acquisition or temp possession, and compensation accordingly, but</a:t>
            </a:r>
          </a:p>
          <a:p>
            <a:endParaRPr lang="en-GB" dirty="0"/>
          </a:p>
          <a:p>
            <a:r>
              <a:rPr lang="en-GB" dirty="0"/>
              <a:t>Parts 2 and 3 of Schedule 2 to Acquisition of Land Act 1981 applied: see Sched 6, para 4 (the minerals code)</a:t>
            </a:r>
          </a:p>
          <a:p>
            <a:endParaRPr lang="en-GB" dirty="0"/>
          </a:p>
        </p:txBody>
      </p:sp>
    </p:spTree>
    <p:extLst>
      <p:ext uri="{BB962C8B-B14F-4D97-AF65-F5344CB8AC3E}">
        <p14:creationId xmlns:p14="http://schemas.microsoft.com/office/powerpoint/2010/main" xmlns="" val="2650629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The minerals code: ALA 1981, Sched 2, Part 2</a:t>
            </a:r>
          </a:p>
        </p:txBody>
      </p:sp>
      <p:sp>
        <p:nvSpPr>
          <p:cNvPr id="3" name="Content Placeholder 2"/>
          <p:cNvSpPr>
            <a:spLocks noGrp="1"/>
          </p:cNvSpPr>
          <p:nvPr>
            <p:ph idx="1"/>
          </p:nvPr>
        </p:nvSpPr>
        <p:spPr/>
        <p:txBody>
          <a:bodyPr/>
          <a:lstStyle/>
          <a:p>
            <a:r>
              <a:rPr lang="en-GB" dirty="0"/>
              <a:t>(1) AA not entitled to any mines unless expressly purchased, and all mines deemed excepted from the conveyance unless expressly included; so no compensation payable</a:t>
            </a:r>
          </a:p>
          <a:p>
            <a:endParaRPr lang="en-GB" dirty="0"/>
          </a:p>
          <a:p>
            <a:r>
              <a:rPr lang="en-GB" dirty="0"/>
              <a:t>(2) Above does not apply to minerals necessarily extracted or used in the construction of the undertaking</a:t>
            </a:r>
          </a:p>
          <a:p>
            <a:endParaRPr lang="en-GB" dirty="0"/>
          </a:p>
          <a:p>
            <a:r>
              <a:rPr lang="en-GB" dirty="0"/>
              <a:t>What about use of “cut and fill” gravel or clay used in the construction? In principle an entitlement to compensation.</a:t>
            </a:r>
          </a:p>
          <a:p>
            <a:pPr marL="0" indent="0">
              <a:buNone/>
            </a:pPr>
            <a:endParaRPr lang="en-GB" dirty="0"/>
          </a:p>
        </p:txBody>
      </p:sp>
    </p:spTree>
    <p:extLst>
      <p:ext uri="{BB962C8B-B14F-4D97-AF65-F5344CB8AC3E}">
        <p14:creationId xmlns:p14="http://schemas.microsoft.com/office/powerpoint/2010/main" xmlns="" val="3517810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Minerals code: Sched 2, Part 3</a:t>
            </a:r>
          </a:p>
        </p:txBody>
      </p:sp>
      <p:sp>
        <p:nvSpPr>
          <p:cNvPr id="3" name="Content Placeholder 2"/>
          <p:cNvSpPr>
            <a:spLocks noGrp="1"/>
          </p:cNvSpPr>
          <p:nvPr>
            <p:ph idx="1"/>
          </p:nvPr>
        </p:nvSpPr>
        <p:spPr/>
        <p:txBody>
          <a:bodyPr/>
          <a:lstStyle/>
          <a:p>
            <a:r>
              <a:rPr lang="en-US" dirty="0"/>
              <a:t>if it is desired to permit the owner to work the mines under, or within, 40 yards, or other prescribed distance, of the land acquired:</a:t>
            </a:r>
          </a:p>
          <a:p>
            <a:pPr eaLnBrk="0" hangingPunct="0"/>
            <a:r>
              <a:rPr lang="en-US" dirty="0"/>
              <a:t>(a)	the owner or lessee desiring to work the mines must give 30 days’ notice to the authority;</a:t>
            </a:r>
            <a:endParaRPr lang="en-GB" dirty="0"/>
          </a:p>
          <a:p>
            <a:pPr eaLnBrk="0" hangingPunct="0"/>
            <a:r>
              <a:rPr lang="en-US" dirty="0"/>
              <a:t>(b)	the authority owning the surface of the land must then decide if the workings will damage their interest and, if so, whether they are prepared to treat and pay compensation for such minerals that they consider should not be worked;</a:t>
            </a:r>
            <a:endParaRPr lang="en-GB" dirty="0"/>
          </a:p>
          <a:p>
            <a:r>
              <a:rPr lang="en-US" dirty="0"/>
              <a:t>(c)	if the authority is unwilling to purchase the minerals, or fails to give </a:t>
            </a:r>
            <a:r>
              <a:rPr lang="en-US" dirty="0" err="1"/>
              <a:t>counternotice</a:t>
            </a:r>
            <a:r>
              <a:rPr lang="en-US" dirty="0"/>
              <a:t>, the owner or lessee may work them subject to certain safeguards.</a:t>
            </a:r>
            <a:endParaRPr lang="en-GB" dirty="0"/>
          </a:p>
        </p:txBody>
      </p:sp>
    </p:spTree>
    <p:extLst>
      <p:ext uri="{BB962C8B-B14F-4D97-AF65-F5344CB8AC3E}">
        <p14:creationId xmlns:p14="http://schemas.microsoft.com/office/powerpoint/2010/main" xmlns="" val="769574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Minerals code: definitions</a:t>
            </a:r>
          </a:p>
        </p:txBody>
      </p:sp>
      <p:sp>
        <p:nvSpPr>
          <p:cNvPr id="3" name="Content Placeholder 2"/>
          <p:cNvSpPr>
            <a:spLocks noGrp="1"/>
          </p:cNvSpPr>
          <p:nvPr>
            <p:ph idx="1"/>
          </p:nvPr>
        </p:nvSpPr>
        <p:spPr/>
        <p:txBody>
          <a:bodyPr/>
          <a:lstStyle/>
          <a:p>
            <a:r>
              <a:rPr lang="en-US" dirty="0"/>
              <a:t>Original wording in Railways Clauses Consolidation Act 1845, ss78-83</a:t>
            </a:r>
          </a:p>
          <a:p>
            <a:endParaRPr lang="en-US" dirty="0"/>
          </a:p>
          <a:p>
            <a:r>
              <a:rPr lang="en-US" dirty="0"/>
              <a:t>Mines means mines of coal, ironstone, slate and other minerals: Sched 2, Part 1, para 1(2). Mines includes surface working: </a:t>
            </a:r>
            <a:r>
              <a:rPr lang="en-US" i="1" dirty="0"/>
              <a:t>Midland Rly v Robinson </a:t>
            </a:r>
            <a:r>
              <a:rPr lang="en-US" dirty="0"/>
              <a:t>[1889]</a:t>
            </a:r>
          </a:p>
          <a:p>
            <a:endParaRPr lang="en-US" dirty="0"/>
          </a:p>
          <a:p>
            <a:r>
              <a:rPr lang="en-US" dirty="0"/>
              <a:t>Minerals, save as above, undefined in the legislation, but some principles in </a:t>
            </a:r>
            <a:r>
              <a:rPr lang="en-US" i="1" dirty="0"/>
              <a:t>Earl of Lonsdale </a:t>
            </a:r>
            <a:r>
              <a:rPr lang="en-US" dirty="0"/>
              <a:t>v </a:t>
            </a:r>
            <a:r>
              <a:rPr lang="en-US" i="1" dirty="0"/>
              <a:t>Attorney-General </a:t>
            </a:r>
            <a:r>
              <a:rPr lang="en-US" dirty="0"/>
              <a:t>[1983] and </a:t>
            </a:r>
            <a:r>
              <a:rPr lang="en-US" i="1" dirty="0"/>
              <a:t>Coleman v </a:t>
            </a:r>
            <a:r>
              <a:rPr lang="en-US" i="1" dirty="0" err="1"/>
              <a:t>Ibstock</a:t>
            </a:r>
            <a:r>
              <a:rPr lang="en-US" i="1" dirty="0"/>
              <a:t>  </a:t>
            </a:r>
            <a:r>
              <a:rPr lang="en-US" dirty="0"/>
              <a:t>[2008] when construing deeds</a:t>
            </a:r>
            <a:r>
              <a:rPr lang="en-US" i="1" dirty="0"/>
              <a:t>:</a:t>
            </a:r>
          </a:p>
          <a:p>
            <a:endParaRPr lang="en-GB" dirty="0"/>
          </a:p>
          <a:p>
            <a:r>
              <a:rPr lang="en-GB" dirty="0"/>
              <a:t>But in railway cases, </a:t>
            </a:r>
            <a:r>
              <a:rPr lang="en-GB" i="1" dirty="0"/>
              <a:t>Symington v Caledonian Rly Co</a:t>
            </a:r>
            <a:r>
              <a:rPr lang="en-GB" dirty="0"/>
              <a:t> [1912]  held it was a question of fact see also </a:t>
            </a:r>
            <a:r>
              <a:rPr lang="en-GB" i="1" dirty="0"/>
              <a:t>Waring v </a:t>
            </a:r>
            <a:r>
              <a:rPr lang="en-GB" i="1" dirty="0" err="1"/>
              <a:t>Foden</a:t>
            </a:r>
            <a:r>
              <a:rPr lang="en-GB" dirty="0"/>
              <a:t> [1932]</a:t>
            </a:r>
          </a:p>
          <a:p>
            <a:endParaRPr lang="en-GB" dirty="0"/>
          </a:p>
          <a:p>
            <a:endParaRPr lang="en-US" dirty="0"/>
          </a:p>
          <a:p>
            <a:endParaRPr lang="en-GB" dirty="0"/>
          </a:p>
        </p:txBody>
      </p:sp>
    </p:spTree>
    <p:extLst>
      <p:ext uri="{BB962C8B-B14F-4D97-AF65-F5344CB8AC3E}">
        <p14:creationId xmlns:p14="http://schemas.microsoft.com/office/powerpoint/2010/main" xmlns="" val="1846745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Meaning of minerals in the Code </a:t>
            </a:r>
          </a:p>
        </p:txBody>
      </p:sp>
      <p:sp>
        <p:nvSpPr>
          <p:cNvPr id="3" name="Content Placeholder 2"/>
          <p:cNvSpPr>
            <a:spLocks noGrp="1"/>
          </p:cNvSpPr>
          <p:nvPr>
            <p:ph idx="1"/>
          </p:nvPr>
        </p:nvSpPr>
        <p:spPr/>
        <p:txBody>
          <a:bodyPr>
            <a:normAutofit/>
          </a:bodyPr>
          <a:lstStyle/>
          <a:p>
            <a:r>
              <a:rPr lang="en-GB" i="1" dirty="0"/>
              <a:t>Lord Provost and Magistrates of Glasgow v </a:t>
            </a:r>
            <a:r>
              <a:rPr lang="en-GB" i="1" dirty="0" err="1"/>
              <a:t>Farie</a:t>
            </a:r>
            <a:r>
              <a:rPr lang="en-GB" dirty="0"/>
              <a:t> (1888) : held that common clay, forming the surface or subsoil of land, was not included in the reservation of “other minerals under any land purchased”.</a:t>
            </a:r>
          </a:p>
          <a:p>
            <a:endParaRPr lang="en-GB" i="1" dirty="0"/>
          </a:p>
          <a:p>
            <a:r>
              <a:rPr lang="en-GB" i="1" dirty="0"/>
              <a:t>Great Western Rly Co v Blades </a:t>
            </a:r>
            <a:r>
              <a:rPr lang="en-GB" dirty="0"/>
              <a:t>[1901]: clays which closely underlay the soil do pass to the railway companies, the clay was the stratum on which the house was built or constituted the land, and was not a mineral within the Act:</a:t>
            </a:r>
          </a:p>
        </p:txBody>
      </p:sp>
    </p:spTree>
    <p:extLst>
      <p:ext uri="{BB962C8B-B14F-4D97-AF65-F5344CB8AC3E}">
        <p14:creationId xmlns:p14="http://schemas.microsoft.com/office/powerpoint/2010/main" xmlns="" val="1364313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Meaning of minerals in the Code</a:t>
            </a:r>
          </a:p>
        </p:txBody>
      </p:sp>
      <p:sp>
        <p:nvSpPr>
          <p:cNvPr id="3" name="Content Placeholder 2"/>
          <p:cNvSpPr>
            <a:spLocks noGrp="1"/>
          </p:cNvSpPr>
          <p:nvPr>
            <p:ph idx="1"/>
          </p:nvPr>
        </p:nvSpPr>
        <p:spPr/>
        <p:txBody>
          <a:bodyPr>
            <a:normAutofit/>
          </a:bodyPr>
          <a:lstStyle/>
          <a:p>
            <a:r>
              <a:rPr lang="en-GB" i="1" dirty="0"/>
              <a:t>North British Rly Co v </a:t>
            </a:r>
            <a:r>
              <a:rPr lang="en-GB" i="1" dirty="0" err="1"/>
              <a:t>Budhill</a:t>
            </a:r>
            <a:r>
              <a:rPr lang="en-GB" i="1" dirty="0"/>
              <a:t> Coal &amp; Sandstone Co</a:t>
            </a:r>
            <a:r>
              <a:rPr lang="en-GB" dirty="0"/>
              <a:t> [1910] held that sandstone was not a mineral, per </a:t>
            </a:r>
            <a:r>
              <a:rPr lang="en-GB" dirty="0" err="1"/>
              <a:t>Ld</a:t>
            </a:r>
            <a:r>
              <a:rPr lang="en-GB" dirty="0"/>
              <a:t> </a:t>
            </a:r>
            <a:r>
              <a:rPr lang="en-GB" dirty="0" err="1"/>
              <a:t>Loreburn</a:t>
            </a:r>
            <a:r>
              <a:rPr lang="en-GB" dirty="0"/>
              <a:t> </a:t>
            </a:r>
            <a:r>
              <a:rPr lang="en-GB" dirty="0" err="1"/>
              <a:t>LC,“</a:t>
            </a:r>
            <a:r>
              <a:rPr lang="en-GB" i="1" dirty="0" err="1"/>
              <a:t>minerals</a:t>
            </a:r>
            <a:r>
              <a:rPr lang="en-GB" i="1" dirty="0"/>
              <a:t> are … exceptional substances not the ordinary rock of the district</a:t>
            </a:r>
            <a:r>
              <a:rPr lang="en-GB" dirty="0"/>
              <a:t>”</a:t>
            </a:r>
          </a:p>
          <a:p>
            <a:endParaRPr lang="en-GB" dirty="0"/>
          </a:p>
          <a:p>
            <a:r>
              <a:rPr lang="en-GB" i="1" dirty="0"/>
              <a:t>Great Western Rly Co v </a:t>
            </a:r>
            <a:r>
              <a:rPr lang="en-GB" i="1" dirty="0" err="1"/>
              <a:t>Carpalla</a:t>
            </a:r>
            <a:r>
              <a:rPr lang="en-GB" i="1" dirty="0"/>
              <a:t> United China Co</a:t>
            </a:r>
            <a:r>
              <a:rPr lang="en-GB" dirty="0"/>
              <a:t> [1909], held that the presence of china clay was “</a:t>
            </a:r>
            <a:r>
              <a:rPr lang="en-GB" i="1" dirty="0"/>
              <a:t>rare and exceptional</a:t>
            </a:r>
            <a:r>
              <a:rPr lang="en-GB" dirty="0"/>
              <a:t>” and rightly  a mineral.</a:t>
            </a:r>
          </a:p>
          <a:p>
            <a:pPr marL="0" indent="0">
              <a:buNone/>
            </a:pPr>
            <a:endParaRPr lang="en-GB" dirty="0"/>
          </a:p>
          <a:p>
            <a:r>
              <a:rPr lang="en-GB" i="1" dirty="0"/>
              <a:t>Caledonian Railway Co v </a:t>
            </a:r>
            <a:r>
              <a:rPr lang="en-GB" i="1" dirty="0" err="1"/>
              <a:t>Glenboig</a:t>
            </a:r>
            <a:r>
              <a:rPr lang="en-GB" i="1" dirty="0"/>
              <a:t> Union Fireclay Company</a:t>
            </a:r>
            <a:r>
              <a:rPr lang="en-GB" dirty="0"/>
              <a:t> [1911] : </a:t>
            </a:r>
            <a:r>
              <a:rPr lang="en-GB" dirty="0" err="1"/>
              <a:t>Ld</a:t>
            </a:r>
            <a:r>
              <a:rPr lang="en-GB" dirty="0"/>
              <a:t> </a:t>
            </a:r>
            <a:r>
              <a:rPr lang="en-GB" dirty="0" err="1"/>
              <a:t>Loreburn</a:t>
            </a:r>
            <a:r>
              <a:rPr lang="en-GB" dirty="0"/>
              <a:t> LC :“</a:t>
            </a:r>
            <a:r>
              <a:rPr lang="en-GB" i="1" dirty="0"/>
              <a:t>anything exceptional in use, character, or value … provided it could be included under the word “minerals” as understood in the vernacular of the mining world, and the commercial world, and the landowner</a:t>
            </a:r>
            <a:r>
              <a:rPr lang="en-GB" dirty="0"/>
              <a:t>. Fireclay in issue held to be a mineral</a:t>
            </a:r>
          </a:p>
          <a:p>
            <a:endParaRPr lang="en-GB" dirty="0"/>
          </a:p>
        </p:txBody>
      </p:sp>
    </p:spTree>
    <p:extLst>
      <p:ext uri="{BB962C8B-B14F-4D97-AF65-F5344CB8AC3E}">
        <p14:creationId xmlns:p14="http://schemas.microsoft.com/office/powerpoint/2010/main" xmlns="" val="20170181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Meaning of minerals in the Code:</a:t>
            </a:r>
            <a:br>
              <a:rPr lang="en-GB" dirty="0"/>
            </a:br>
            <a:r>
              <a:rPr lang="en-GB" dirty="0"/>
              <a:t>conclusions</a:t>
            </a:r>
          </a:p>
        </p:txBody>
      </p:sp>
      <p:sp>
        <p:nvSpPr>
          <p:cNvPr id="3" name="Content Placeholder 2"/>
          <p:cNvSpPr>
            <a:spLocks noGrp="1"/>
          </p:cNvSpPr>
          <p:nvPr>
            <p:ph idx="1"/>
          </p:nvPr>
        </p:nvSpPr>
        <p:spPr/>
        <p:txBody>
          <a:bodyPr/>
          <a:lstStyle/>
          <a:p>
            <a:r>
              <a:rPr lang="en-GB" dirty="0"/>
              <a:t>Not minerals, the natural soils and subsoils of the district. Not excluded from compulsory acquisition and therefore </a:t>
            </a:r>
            <a:r>
              <a:rPr lang="en-GB" dirty="0" err="1"/>
              <a:t>compensatable</a:t>
            </a:r>
            <a:r>
              <a:rPr lang="en-GB" dirty="0"/>
              <a:t>;</a:t>
            </a:r>
          </a:p>
          <a:p>
            <a:pPr lvl="1"/>
            <a:endParaRPr lang="en-GB" dirty="0"/>
          </a:p>
          <a:p>
            <a:pPr lvl="1"/>
            <a:r>
              <a:rPr lang="en-GB" dirty="0"/>
              <a:t>      clays and sandstones</a:t>
            </a:r>
          </a:p>
          <a:p>
            <a:endParaRPr lang="en-GB" dirty="0"/>
          </a:p>
          <a:p>
            <a:r>
              <a:rPr lang="en-GB" dirty="0"/>
              <a:t>Minerals: exceptional, rare and not essentially the natural soils and subsoils. Excluded from acquisition, and subject </a:t>
            </a:r>
            <a:r>
              <a:rPr lang="en-GB"/>
              <a:t>to procedure </a:t>
            </a:r>
            <a:r>
              <a:rPr lang="en-GB" dirty="0"/>
              <a:t>under the Minerals Code</a:t>
            </a:r>
          </a:p>
          <a:p>
            <a:endParaRPr lang="en-GB" dirty="0"/>
          </a:p>
          <a:p>
            <a:pPr lvl="2"/>
            <a:r>
              <a:rPr lang="en-GB" dirty="0"/>
              <a:t>       china clay, fireclay </a:t>
            </a:r>
          </a:p>
        </p:txBody>
      </p:sp>
    </p:spTree>
    <p:extLst>
      <p:ext uri="{BB962C8B-B14F-4D97-AF65-F5344CB8AC3E}">
        <p14:creationId xmlns:p14="http://schemas.microsoft.com/office/powerpoint/2010/main" xmlns="" val="1803754566"/>
      </p:ext>
    </p:extLst>
  </p:cSld>
  <p:clrMapOvr>
    <a:masterClrMapping/>
  </p:clrMapOvr>
</p:sld>
</file>

<file path=ppt/theme/theme1.xml><?xml version="1.0" encoding="utf-8"?>
<a:theme xmlns:a="http://schemas.openxmlformats.org/drawingml/2006/main" name="7655_FC_PPT">
  <a:themeElements>
    <a:clrScheme name="Falcon Chambers">
      <a:dk1>
        <a:sysClr val="windowText" lastClr="000000"/>
      </a:dk1>
      <a:lt1>
        <a:sysClr val="window" lastClr="FFFFFF"/>
      </a:lt1>
      <a:dk2>
        <a:srgbClr val="191648"/>
      </a:dk2>
      <a:lt2>
        <a:srgbClr val="EBEBEB"/>
      </a:lt2>
      <a:accent1>
        <a:srgbClr val="9BBA3C"/>
      </a:accent1>
      <a:accent2>
        <a:srgbClr val="F7941D"/>
      </a:accent2>
      <a:accent3>
        <a:srgbClr val="59A99F"/>
      </a:accent3>
      <a:accent4>
        <a:srgbClr val="9777A2"/>
      </a:accent4>
      <a:accent5>
        <a:srgbClr val="E98398"/>
      </a:accent5>
      <a:accent6>
        <a:srgbClr val="84A2CF"/>
      </a:accent6>
      <a:hlink>
        <a:srgbClr val="141313"/>
      </a:hlink>
      <a:folHlink>
        <a:srgbClr val="84A2C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7655_FC_PPT</Template>
  <TotalTime>553</TotalTime>
  <Words>1842</Words>
  <Application>Microsoft Office PowerPoint</Application>
  <PresentationFormat>On-screen Show (4:3)</PresentationFormat>
  <Paragraphs>138</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7655_FC_PPT</vt:lpstr>
      <vt:lpstr>HS2 – Impact on affected Mineral Owners/Occupiers</vt:lpstr>
      <vt:lpstr>The issues</vt:lpstr>
      <vt:lpstr>What does the High Speed Rail (London – West Midland) Act 2017 say? </vt:lpstr>
      <vt:lpstr>The minerals code: ALA 1981, Sched 2, Part 2</vt:lpstr>
      <vt:lpstr>Minerals code: Sched 2, Part 3</vt:lpstr>
      <vt:lpstr>Minerals code: definitions</vt:lpstr>
      <vt:lpstr>Meaning of minerals in the Code </vt:lpstr>
      <vt:lpstr>Meaning of minerals in the Code</vt:lpstr>
      <vt:lpstr>Meaning of minerals in the Code: conclusions</vt:lpstr>
      <vt:lpstr>Identify the claimant</vt:lpstr>
      <vt:lpstr>What is the claim?</vt:lpstr>
      <vt:lpstr>Valuations matters</vt:lpstr>
      <vt:lpstr>No-scheme principle (1) (Neighbourhood Planning Act 2017, s.32)</vt:lpstr>
      <vt:lpstr>No-scheme principle (2) (s.6A(4)-(6))</vt:lpstr>
      <vt:lpstr>No-scheme principle (3) (s.6A(7)-(8))</vt:lpstr>
      <vt:lpstr>No-scheme principle (4) (betterment set-off) </vt:lpstr>
      <vt:lpstr>No-scheme principle (5) definition of “the scheme”</vt:lpstr>
      <vt:lpstr>Compensation for inability to work</vt:lpstr>
      <vt:lpstr>Claims for restrictions under code</vt:lpstr>
      <vt:lpstr>Arguments in National Grid </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erobertson</dc:creator>
  <cp:lastModifiedBy>erobertson</cp:lastModifiedBy>
  <cp:revision>30</cp:revision>
  <dcterms:created xsi:type="dcterms:W3CDTF">2017-04-28T07:02:46Z</dcterms:created>
  <dcterms:modified xsi:type="dcterms:W3CDTF">2017-05-19T14:36:45Z</dcterms:modified>
</cp:coreProperties>
</file>