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9" r:id="rId3"/>
    <p:sldId id="260" r:id="rId4"/>
    <p:sldId id="261" r:id="rId5"/>
    <p:sldId id="262" r:id="rId6"/>
    <p:sldId id="263" r:id="rId7"/>
    <p:sldId id="265" r:id="rId8"/>
    <p:sldId id="266" r:id="rId9"/>
    <p:sldId id="267" r:id="rId10"/>
    <p:sldId id="264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58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228">
          <p15:clr>
            <a:srgbClr val="A4A3A4"/>
          </p15:clr>
        </p15:guide>
        <p15:guide id="2" pos="5205">
          <p15:clr>
            <a:srgbClr val="A4A3A4"/>
          </p15:clr>
        </p15:guide>
        <p15:guide id="3" pos="54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97" autoAdjust="0"/>
    <p:restoredTop sz="94660"/>
  </p:normalViewPr>
  <p:slideViewPr>
    <p:cSldViewPr snapToGrid="0" snapToObjects="1" showGuides="1">
      <p:cViewPr varScale="1">
        <p:scale>
          <a:sx n="110" d="100"/>
          <a:sy n="110" d="100"/>
        </p:scale>
        <p:origin x="-1644" y="-90"/>
      </p:cViewPr>
      <p:guideLst>
        <p:guide orient="horz" pos="1228"/>
        <p:guide pos="5205"/>
        <p:guide pos="54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89F5F-5CDD-4CF1-81CF-31FC01AEA107}" type="datetimeFigureOut">
              <a:rPr lang="en-GB" smtClean="0"/>
              <a:pPr/>
              <a:t>19/01/2018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6E3AC-61B6-4962-9410-B7CF4B34447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65176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6E3AC-61B6-4962-9410-B7CF4B34447E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53507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882000"/>
            <a:ext cx="9144000" cy="460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4" name="Picture 3" descr="7655_FC_PPT_Tem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828" y="3996308"/>
            <a:ext cx="9180000" cy="1168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5188" y="1015447"/>
            <a:ext cx="7391400" cy="1057253"/>
          </a:xfrm>
        </p:spPr>
        <p:txBody>
          <a:bodyPr lIns="0" tIns="0" rIns="0" bIns="0" anchor="b" anchorCtr="0">
            <a:normAutofit/>
          </a:bodyPr>
          <a:lstStyle>
            <a:lvl1pPr algn="r">
              <a:defRPr sz="2800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188" y="2152254"/>
            <a:ext cx="7391400" cy="1054667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190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 descr="FC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07" y="5856943"/>
            <a:ext cx="3123633" cy="100357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391150" y="6140584"/>
            <a:ext cx="28654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b="1" i="0" dirty="0" err="1">
                <a:latin typeface="Arial"/>
                <a:cs typeface="Arial"/>
              </a:rPr>
              <a:t>www.falcon-chambers.co.uk</a:t>
            </a:r>
            <a:endParaRPr lang="en-US" sz="1200" b="1" i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077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612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1051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882000"/>
            <a:ext cx="9144000" cy="460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4" name="Picture 3" descr="7655_FC_PPT_Tem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828" y="3996308"/>
            <a:ext cx="9180000" cy="1168920"/>
          </a:xfrm>
          <a:prstGeom prst="rect">
            <a:avLst/>
          </a:prstGeom>
        </p:spPr>
      </p:pic>
      <p:pic>
        <p:nvPicPr>
          <p:cNvPr id="8" name="Picture 7" descr="FC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07" y="5856943"/>
            <a:ext cx="3123633" cy="100357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391150" y="6140584"/>
            <a:ext cx="28654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b="1" i="0" dirty="0" err="1">
                <a:latin typeface="Arial"/>
                <a:cs typeface="Arial"/>
              </a:rPr>
              <a:t>www.falcon-chambers.co.uk</a:t>
            </a:r>
            <a:endParaRPr lang="en-US" sz="1200" b="1" i="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6218238" y="2273300"/>
            <a:ext cx="2925762" cy="12926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GB" sz="1400" b="1" i="0" u="none" strike="noStrike" kern="1200" baseline="300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Falcon Chambers</a:t>
            </a:r>
            <a:endParaRPr lang="en-GB" sz="1400" b="0" i="0" u="none" strike="noStrike" kern="1200" baseline="30000" dirty="0">
              <a:solidFill>
                <a:schemeClr val="tx1"/>
              </a:solidFill>
              <a:latin typeface="Arial"/>
              <a:ea typeface="+mn-ea"/>
              <a:cs typeface="Arial"/>
            </a:endParaRPr>
          </a:p>
          <a:p>
            <a:pPr rtl="0"/>
            <a:r>
              <a:rPr lang="en-GB" sz="1400" b="0" i="0" u="none" strike="noStrike" kern="1200" baseline="300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Falcon Court</a:t>
            </a:r>
          </a:p>
          <a:p>
            <a:pPr rtl="0"/>
            <a:r>
              <a:rPr lang="en-GB" sz="1400" b="0" i="0" u="none" strike="noStrike" kern="1200" baseline="300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London</a:t>
            </a:r>
          </a:p>
          <a:p>
            <a:pPr rtl="0"/>
            <a:r>
              <a:rPr lang="en-GB" sz="1400" b="0" i="0" u="none" strike="noStrike" kern="1200" baseline="300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EC4Y 1AA</a:t>
            </a:r>
          </a:p>
          <a:p>
            <a:pPr rtl="0"/>
            <a:endParaRPr lang="en-GB" sz="1400" b="0" i="0" u="none" strike="noStrike" kern="1200" baseline="30000" dirty="0">
              <a:solidFill>
                <a:schemeClr val="tx1"/>
              </a:solidFill>
              <a:latin typeface="Arial"/>
              <a:ea typeface="+mn-ea"/>
              <a:cs typeface="Arial"/>
            </a:endParaRPr>
          </a:p>
          <a:p>
            <a:pPr rtl="0"/>
            <a:r>
              <a:rPr lang="is-IS" sz="1400" b="1" i="0" u="none" strike="noStrike" kern="1200" baseline="300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T: </a:t>
            </a:r>
            <a:r>
              <a:rPr lang="is-IS" sz="1400" b="0" i="0" u="none" strike="noStrike" kern="1200" baseline="300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020 7353 2484</a:t>
            </a:r>
          </a:p>
          <a:p>
            <a:pPr rtl="0"/>
            <a:r>
              <a:rPr lang="is-IS" sz="1400" b="1" i="0" u="none" strike="noStrike" kern="1200" baseline="300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F: </a:t>
            </a:r>
            <a:r>
              <a:rPr lang="is-IS" sz="1400" b="0" i="0" u="none" strike="noStrike" kern="1200" baseline="300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020 7353 1261</a:t>
            </a:r>
          </a:p>
          <a:p>
            <a:pPr rtl="0"/>
            <a:r>
              <a:rPr lang="en-US" sz="1400" b="1" i="0" u="none" strike="noStrike" kern="1200" baseline="300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Email: </a:t>
            </a:r>
            <a:r>
              <a:rPr lang="en-US" sz="1400" b="0" i="0" u="none" strike="noStrike" kern="1200" baseline="30000" dirty="0" err="1">
                <a:solidFill>
                  <a:schemeClr val="tx1"/>
                </a:solidFill>
                <a:latin typeface="Arial"/>
                <a:ea typeface="+mn-ea"/>
                <a:cs typeface="Arial"/>
              </a:rPr>
              <a:t>clerks@falcon-chambers.com</a:t>
            </a:r>
            <a:endParaRPr lang="en-US" sz="1400" b="0" i="0" u="none" strike="noStrike" kern="1200" baseline="30000" dirty="0">
              <a:solidFill>
                <a:schemeClr val="tx1"/>
              </a:solidFill>
              <a:latin typeface="Arial"/>
              <a:ea typeface="+mn-ea"/>
              <a:cs typeface="Arial"/>
            </a:endParaRPr>
          </a:p>
          <a:p>
            <a:pPr rtl="0"/>
            <a:r>
              <a:rPr lang="en-US" sz="1400" b="1" i="0" u="none" strike="noStrike" kern="1200" baseline="300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DX: </a:t>
            </a:r>
            <a:r>
              <a:rPr lang="en-US" sz="1400" b="0" i="0" u="none" strike="noStrike" kern="1200" baseline="300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408 </a:t>
            </a:r>
            <a:r>
              <a:rPr lang="en-US" sz="1400" b="0" i="0" u="none" strike="noStrike" kern="1200" baseline="30000" dirty="0" err="1">
                <a:solidFill>
                  <a:schemeClr val="tx1"/>
                </a:solidFill>
                <a:latin typeface="Arial"/>
                <a:ea typeface="+mn-ea"/>
                <a:cs typeface="Arial"/>
              </a:rPr>
              <a:t>Lond</a:t>
            </a:r>
            <a:r>
              <a:rPr lang="en-US" sz="1400" b="0" i="0" u="none" strike="noStrike" kern="1200" baseline="300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/Chancery Lane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6585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59971E-B110-9E46-B6BF-9E29957669C9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16FDA6-3D92-1D43-9226-B883A29DE2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8817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88000"/>
            <a:ext cx="9144000" cy="1170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59971E-B110-9E46-B6BF-9E29957669C9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16FDA6-3D92-1D43-9226-B883A29DE2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2014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88000"/>
            <a:ext cx="9144000" cy="117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59971E-B110-9E46-B6BF-9E29957669C9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16FDA6-3D92-1D43-9226-B883A29DE2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0458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88000"/>
            <a:ext cx="9144000" cy="1170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59971E-B110-9E46-B6BF-9E29957669C9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16FDA6-3D92-1D43-9226-B883A29DE2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143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88000"/>
            <a:ext cx="9144000" cy="1170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59971E-B110-9E46-B6BF-9E29957669C9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16FDA6-3D92-1D43-9226-B883A29DE2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649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88000"/>
            <a:ext cx="9144000" cy="1170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59971E-B110-9E46-B6BF-9E29957669C9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16FDA6-3D92-1D43-9226-B883A29DE2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8631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88000"/>
            <a:ext cx="9144000" cy="1170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59971E-B110-9E46-B6BF-9E29957669C9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16FDA6-3D92-1D43-9226-B883A29DE2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4404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59971E-B110-9E46-B6BF-9E29957669C9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16FDA6-3D92-1D43-9226-B883A29DE2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7856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288000"/>
            <a:ext cx="9144000" cy="117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5188" y="288000"/>
            <a:ext cx="7391400" cy="117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5188" y="1746250"/>
            <a:ext cx="7391400" cy="38671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5760000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5391150" y="6140584"/>
            <a:ext cx="28654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b="1" i="0" dirty="0" err="1">
                <a:latin typeface="Arial"/>
                <a:cs typeface="Arial"/>
              </a:rPr>
              <a:t>www.falcon-chambers.co.uk</a:t>
            </a:r>
            <a:endParaRPr lang="en-US" sz="1200" b="1" i="0" dirty="0">
              <a:latin typeface="Arial"/>
              <a:cs typeface="Arial"/>
            </a:endParaRPr>
          </a:p>
        </p:txBody>
      </p:sp>
      <p:pic>
        <p:nvPicPr>
          <p:cNvPr id="13" name="Picture 12" descr="FC_logo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5949192"/>
            <a:ext cx="2520279" cy="80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770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54" r:id="rId9"/>
    <p:sldLayoutId id="2147483655" r:id="rId10"/>
    <p:sldLayoutId id="2147483656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66700" indent="-2667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266700" indent="-2667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2pPr>
      <a:lvl3pPr marL="266700" indent="-2667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266700" indent="-2667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66700" indent="-2667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VALUATION CHALLENGES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sz="2800" dirty="0"/>
              <a:t>IN REAL LITIGATION </a:t>
            </a:r>
          </a:p>
          <a:p>
            <a:pPr algn="ctr"/>
            <a:endParaRPr lang="en-US" sz="2800" dirty="0"/>
          </a:p>
          <a:p>
            <a:pPr algn="ctr"/>
            <a:r>
              <a:rPr lang="en-US" sz="2400" dirty="0"/>
              <a:t>Caroline </a:t>
            </a:r>
            <a:r>
              <a:rPr lang="en-US" sz="2400" dirty="0" err="1"/>
              <a:t>Shea</a:t>
            </a:r>
            <a:r>
              <a:rPr lang="en-US" sz="2400" dirty="0"/>
              <a:t> QC</a:t>
            </a:r>
          </a:p>
        </p:txBody>
      </p:sp>
    </p:spTree>
    <p:extLst>
      <p:ext uri="{BB962C8B-B14F-4D97-AF65-F5344CB8AC3E}">
        <p14:creationId xmlns:p14="http://schemas.microsoft.com/office/powerpoint/2010/main" xmlns="" val="4179122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786369-CB3E-4B46-A5BB-B0D644F0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Relationship between </a:t>
            </a:r>
            <a:r>
              <a:rPr lang="en-GB" dirty="0" err="1"/>
              <a:t>valuer</a:t>
            </a:r>
            <a:r>
              <a:rPr lang="en-GB" dirty="0"/>
              <a:t> and counsel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EA6173-E847-4C35-955D-91FA414AD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952" y="1722330"/>
            <a:ext cx="6233635" cy="389107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200" dirty="0"/>
              <a:t>Legal and valuation issues familiar to both</a:t>
            </a:r>
          </a:p>
          <a:p>
            <a:pPr>
              <a:lnSpc>
                <a:spcPct val="150000"/>
              </a:lnSpc>
            </a:pPr>
            <a:r>
              <a:rPr lang="en-GB" sz="2200" dirty="0"/>
              <a:t>Question clearly defined</a:t>
            </a:r>
          </a:p>
          <a:p>
            <a:pPr>
              <a:lnSpc>
                <a:spcPct val="150000"/>
              </a:lnSpc>
            </a:pPr>
            <a:r>
              <a:rPr lang="en-GB" sz="2200" dirty="0"/>
              <a:t>Expert report drives the case/issue</a:t>
            </a:r>
          </a:p>
          <a:p>
            <a:pPr>
              <a:lnSpc>
                <a:spcPct val="150000"/>
              </a:lnSpc>
            </a:pPr>
            <a:r>
              <a:rPr lang="en-GB" sz="2200" dirty="0"/>
              <a:t>Expert acquaints counsel </a:t>
            </a:r>
            <a:r>
              <a:rPr lang="en-GB" sz="2200" dirty="0" smtClean="0"/>
              <a:t>with location</a:t>
            </a:r>
            <a:r>
              <a:rPr lang="en-GB" sz="2200" dirty="0"/>
              <a:t>; local issues; local deals</a:t>
            </a:r>
          </a:p>
          <a:p>
            <a:pPr>
              <a:lnSpc>
                <a:spcPct val="150000"/>
              </a:lnSpc>
            </a:pPr>
            <a:r>
              <a:rPr lang="en-GB" sz="2200" dirty="0"/>
              <a:t>Expert advises counsel on other side’s expert report</a:t>
            </a:r>
          </a:p>
          <a:p>
            <a:pPr>
              <a:lnSpc>
                <a:spcPct val="150000"/>
              </a:lnSpc>
            </a:pPr>
            <a:endParaRPr lang="en-GB" sz="2200" dirty="0"/>
          </a:p>
          <a:p>
            <a:pPr marL="0" lvl="1" indent="0">
              <a:lnSpc>
                <a:spcPct val="150000"/>
              </a:lnSpc>
              <a:buNone/>
            </a:pPr>
            <a:endParaRPr lang="en-GB" sz="2200" dirty="0"/>
          </a:p>
          <a:p>
            <a:pPr marL="0" lvl="1" indent="0">
              <a:lnSpc>
                <a:spcPct val="150000"/>
              </a:lnSpc>
              <a:buNone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xmlns="" val="2246987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54670F-2E10-4432-BDE6-1C3851132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Extraordinary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51E977B-F512-4E1B-978E-428684B66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60" y="1709803"/>
            <a:ext cx="6302528" cy="3903598"/>
          </a:xfrm>
          <a:blipFill>
            <a:blip r:embed="rId2">
              <a:alphaModFix amt="29000"/>
            </a:blip>
            <a:stretch>
              <a:fillRect/>
            </a:stretch>
          </a:blipFill>
        </p:spPr>
        <p:txBody>
          <a:bodyPr>
            <a:noAutofit/>
          </a:bodyPr>
          <a:lstStyle/>
          <a:p>
            <a:r>
              <a:rPr lang="en-GB" sz="2400" dirty="0"/>
              <a:t>Unique property</a:t>
            </a:r>
          </a:p>
          <a:p>
            <a:r>
              <a:rPr lang="en-GB" sz="2400" dirty="0"/>
              <a:t>Unique circumstances</a:t>
            </a:r>
          </a:p>
          <a:p>
            <a:r>
              <a:rPr lang="en-GB" sz="2400" dirty="0"/>
              <a:t>Unique claim</a:t>
            </a:r>
          </a:p>
          <a:p>
            <a:pPr marL="0" indent="0">
              <a:buNone/>
            </a:pPr>
            <a:r>
              <a:rPr lang="en-GB" sz="2400" dirty="0"/>
              <a:t>     -  One off/untested contract</a:t>
            </a:r>
          </a:p>
          <a:p>
            <a:pPr marL="0" indent="0">
              <a:buNone/>
            </a:pPr>
            <a:r>
              <a:rPr lang="en-GB" sz="2400" dirty="0"/>
              <a:t>     -  Extension of established principles to</a:t>
            </a:r>
          </a:p>
          <a:p>
            <a:pPr marL="0" indent="0">
              <a:buNone/>
            </a:pPr>
            <a:r>
              <a:rPr lang="en-GB" sz="2400" dirty="0"/>
              <a:t>        new category</a:t>
            </a:r>
          </a:p>
          <a:p>
            <a:pPr marL="0" indent="0">
              <a:buNone/>
            </a:pPr>
            <a:r>
              <a:rPr lang="en-GB" sz="2400" dirty="0"/>
              <a:t>		-  Nuisance </a:t>
            </a:r>
          </a:p>
          <a:p>
            <a:pPr marL="0" indent="0">
              <a:buNone/>
            </a:pPr>
            <a:r>
              <a:rPr lang="en-GB" sz="2400" dirty="0"/>
              <a:t>            - Negligence</a:t>
            </a:r>
          </a:p>
          <a:p>
            <a:r>
              <a:rPr lang="en-GB" sz="2400" dirty="0"/>
              <a:t>Unique damage</a:t>
            </a:r>
          </a:p>
        </p:txBody>
      </p:sp>
    </p:spTree>
    <p:extLst>
      <p:ext uri="{BB962C8B-B14F-4D97-AF65-F5344CB8AC3E}">
        <p14:creationId xmlns:p14="http://schemas.microsoft.com/office/powerpoint/2010/main" xmlns="" val="1249815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C57D63-CB54-491C-9BED-6317C2017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Hang on to your hats …</a:t>
            </a:r>
          </a:p>
        </p:txBody>
      </p:sp>
      <p:pic>
        <p:nvPicPr>
          <p:cNvPr id="1026" name="Picture 2" descr="Image result for white water rafting">
            <a:extLst>
              <a:ext uri="{FF2B5EF4-FFF2-40B4-BE49-F238E27FC236}">
                <a16:creationId xmlns="" xmlns:a16="http://schemas.microsoft.com/office/drawing/2014/main" id="{000D3781-376B-4E62-955F-FB2D9AD46B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2354" y="1772433"/>
            <a:ext cx="7391400" cy="354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69304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741448-E936-4272-84E1-1AB9AFB5F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Trouble ahead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0A5DF37-00C3-42DF-98AD-0189BB430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1222" y="2179530"/>
            <a:ext cx="6465365" cy="343387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Issues less familiar/well defined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Speed and difficulty variable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Legal issues can merge into valuation issues</a:t>
            </a:r>
          </a:p>
          <a:p>
            <a:pPr>
              <a:lnSpc>
                <a:spcPct val="150000"/>
              </a:lnSpc>
            </a:pPr>
            <a:r>
              <a:rPr lang="en-GB" sz="2400" dirty="0" smtClean="0"/>
              <a:t>One-off </a:t>
            </a:r>
            <a:r>
              <a:rPr lang="en-GB" sz="2400" dirty="0"/>
              <a:t>valuation to perform</a:t>
            </a:r>
          </a:p>
        </p:txBody>
      </p:sp>
    </p:spTree>
    <p:extLst>
      <p:ext uri="{BB962C8B-B14F-4D97-AF65-F5344CB8AC3E}">
        <p14:creationId xmlns:p14="http://schemas.microsoft.com/office/powerpoint/2010/main" xmlns="" val="4226672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5ED7EA-B438-4B0F-AE33-80FBFB6AB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F0DDD04-6647-420A-8B97-3C943A4B4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7693" y="2010427"/>
            <a:ext cx="6358895" cy="360297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400" dirty="0"/>
              <a:t>Clarity of instructions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Focus of evidence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Scarcity/absence of </a:t>
            </a:r>
            <a:r>
              <a:rPr lang="en-GB" sz="2400" dirty="0" err="1"/>
              <a:t>comparables</a:t>
            </a:r>
            <a:endParaRPr lang="en-GB" sz="2400" dirty="0"/>
          </a:p>
          <a:p>
            <a:pPr>
              <a:lnSpc>
                <a:spcPct val="150000"/>
              </a:lnSpc>
            </a:pPr>
            <a:r>
              <a:rPr lang="en-GB" sz="2400" dirty="0"/>
              <a:t>Evidence of market behaviour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Instinct (informed) vs text book approach</a:t>
            </a:r>
          </a:p>
          <a:p>
            <a:pPr>
              <a:lnSpc>
                <a:spcPct val="15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866938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DCBCBB-5099-4830-86DF-F7584B374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CC73676-FE8A-4AB5-AB1A-A1B698ECC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6860" y="1302152"/>
            <a:ext cx="6759728" cy="431124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2000" dirty="0"/>
              <a:t>Trophy estate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International reputation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First time to market for 30 years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Mixed </a:t>
            </a:r>
            <a:r>
              <a:rPr lang="en-GB" sz="2000" dirty="0" err="1"/>
              <a:t>agri</a:t>
            </a:r>
            <a:r>
              <a:rPr lang="en-GB" sz="2000" dirty="0"/>
              <a:t>/equine/residential use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Main house(s)/equine buildings/</a:t>
            </a:r>
            <a:r>
              <a:rPr lang="en-GB" sz="2000" dirty="0" err="1"/>
              <a:t>agri</a:t>
            </a:r>
            <a:r>
              <a:rPr lang="en-GB" sz="2000" dirty="0"/>
              <a:t> buildings/tied cottages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Marketing literature </a:t>
            </a:r>
            <a:r>
              <a:rPr lang="en-GB" sz="2000" dirty="0" smtClean="0"/>
              <a:t>produced/advert </a:t>
            </a:r>
            <a:r>
              <a:rPr lang="en-GB" sz="2000" dirty="0"/>
              <a:t>space reserved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Agents open day 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Guide price </a:t>
            </a:r>
            <a:r>
              <a:rPr lang="en-GB" sz="2000" dirty="0" err="1"/>
              <a:t>iro</a:t>
            </a:r>
            <a:r>
              <a:rPr lang="en-GB" sz="2000" dirty="0"/>
              <a:t> £26m </a:t>
            </a:r>
          </a:p>
        </p:txBody>
      </p:sp>
    </p:spTree>
    <p:extLst>
      <p:ext uri="{BB962C8B-B14F-4D97-AF65-F5344CB8AC3E}">
        <p14:creationId xmlns:p14="http://schemas.microsoft.com/office/powerpoint/2010/main" xmlns="" val="3769669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7D435E-3120-4316-96D4-2F832BBC9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problem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07942A4-ABE1-4883-8FC9-756602F36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9864" y="2291788"/>
            <a:ext cx="6456724" cy="332161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Oil pipe running under estate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Third party trespassers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Oil leak – 150,000 litres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Deed of grant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Indemnity for damage arising from use of pipe</a:t>
            </a:r>
          </a:p>
        </p:txBody>
      </p:sp>
    </p:spTree>
    <p:extLst>
      <p:ext uri="{BB962C8B-B14F-4D97-AF65-F5344CB8AC3E}">
        <p14:creationId xmlns:p14="http://schemas.microsoft.com/office/powerpoint/2010/main" xmlns="" val="1591194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1AF635-2E45-49C9-8931-05548782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188" y="288000"/>
            <a:ext cx="7391400" cy="1181985"/>
          </a:xfrm>
        </p:spPr>
        <p:txBody>
          <a:bodyPr/>
          <a:lstStyle/>
          <a:p>
            <a:r>
              <a:rPr lang="en-GB" dirty="0"/>
              <a:t>Outcome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57CD82-F176-4E29-923E-BAAED9AB0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6080" y="1935271"/>
            <a:ext cx="6190507" cy="367812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Sale proceeded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No competitive bidding 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Aggressive purchaser bought majority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Remainder went in lots to unrelated purchasers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Total sum achieved around £25.5m</a:t>
            </a:r>
          </a:p>
        </p:txBody>
      </p:sp>
    </p:spTree>
    <p:extLst>
      <p:ext uri="{BB962C8B-B14F-4D97-AF65-F5344CB8AC3E}">
        <p14:creationId xmlns:p14="http://schemas.microsoft.com/office/powerpoint/2010/main" xmlns="" val="1310952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9846B8-C084-437E-8351-C93BFD495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Answering the right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5100F91-E872-4153-93C0-87A071207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9352" y="1746250"/>
            <a:ext cx="6497236" cy="38671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000" dirty="0"/>
              <a:t>Derived from legal team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Common law/contract/statute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In light of what has happened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Crucial for Counsel and </a:t>
            </a:r>
            <a:r>
              <a:rPr lang="en-GB" sz="2000" dirty="0" err="1"/>
              <a:t>valuer</a:t>
            </a:r>
            <a:r>
              <a:rPr lang="en-GB" sz="2000" dirty="0"/>
              <a:t> to work together at this early stage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Asking (or answering) the wrong question could scupper potential claim or lead to unsustainable claim</a:t>
            </a:r>
          </a:p>
        </p:txBody>
      </p:sp>
    </p:spTree>
    <p:extLst>
      <p:ext uri="{BB962C8B-B14F-4D97-AF65-F5344CB8AC3E}">
        <p14:creationId xmlns:p14="http://schemas.microsoft.com/office/powerpoint/2010/main" xmlns="" val="226704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783364-E28D-4170-80B1-9385A2643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valuation issue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34AF53B-D006-48D3-9E8D-ABE70160B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784" y="1746250"/>
            <a:ext cx="7243803" cy="38671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    NOT (completely) hypothetical valuation:</a:t>
            </a:r>
          </a:p>
          <a:p>
            <a:r>
              <a:rPr lang="en-GB" dirty="0"/>
              <a:t>value of estate with oil spill at a fixed point in time</a:t>
            </a:r>
          </a:p>
          <a:p>
            <a:pPr marL="0" indent="0">
              <a:buNone/>
            </a:pPr>
            <a:r>
              <a:rPr lang="en-GB" dirty="0"/>
              <a:t>            compared to </a:t>
            </a:r>
          </a:p>
          <a:p>
            <a:r>
              <a:rPr lang="en-GB" dirty="0"/>
              <a:t>value of estate without oil spill at the same point in time.</a:t>
            </a:r>
          </a:p>
          <a:p>
            <a:pPr marL="0" indent="0">
              <a:buNone/>
            </a:pPr>
            <a:r>
              <a:rPr lang="en-GB" dirty="0"/>
              <a:t>    </a:t>
            </a:r>
          </a:p>
          <a:p>
            <a:pPr marL="0" indent="0">
              <a:buNone/>
            </a:pPr>
            <a:r>
              <a:rPr lang="en-GB" dirty="0"/>
              <a:t>    BUT WHETHER</a:t>
            </a:r>
          </a:p>
          <a:p>
            <a:r>
              <a:rPr lang="en-GB" dirty="0"/>
              <a:t>price that would have been achieved had there been no oil spill</a:t>
            </a:r>
          </a:p>
          <a:p>
            <a:pPr marL="0" indent="0">
              <a:buNone/>
            </a:pPr>
            <a:r>
              <a:rPr lang="en-GB" dirty="0"/>
              <a:t>           was higher than</a:t>
            </a:r>
          </a:p>
          <a:p>
            <a:r>
              <a:rPr lang="en-GB" dirty="0"/>
              <a:t>the price that was  actually achieved …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    AND IF SO WHETHER </a:t>
            </a:r>
          </a:p>
          <a:p>
            <a:r>
              <a:rPr lang="en-GB" dirty="0"/>
              <a:t>that difference was due to the oil spill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578699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81FAA2-3D7D-49FB-B955-4A394E05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Everyday valuation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BD113A-143F-4CB8-830A-40F4C33A1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644" y="2373682"/>
            <a:ext cx="6502944" cy="323971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Lending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Insurance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Asset management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Sale by mortgagee in possession</a:t>
            </a:r>
          </a:p>
        </p:txBody>
      </p:sp>
    </p:spTree>
    <p:extLst>
      <p:ext uri="{BB962C8B-B14F-4D97-AF65-F5344CB8AC3E}">
        <p14:creationId xmlns:p14="http://schemas.microsoft.com/office/powerpoint/2010/main" xmlns="" val="4254538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20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C462E8-113A-4C1F-9D15-7CB4419ED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Approach to valuation -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7B827CC-EF34-40FE-AE57-EDB0BE386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4238" y="1746250"/>
            <a:ext cx="6902350" cy="38671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000" dirty="0"/>
              <a:t>No precedent</a:t>
            </a:r>
          </a:p>
          <a:p>
            <a:pPr>
              <a:lnSpc>
                <a:spcPct val="150000"/>
              </a:lnSpc>
            </a:pPr>
            <a:r>
              <a:rPr lang="en-GB" sz="2000" dirty="0" smtClean="0"/>
              <a:t>No (direct) </a:t>
            </a:r>
            <a:r>
              <a:rPr lang="en-GB" sz="2000" dirty="0"/>
              <a:t>comparable(s) because of </a:t>
            </a:r>
            <a:r>
              <a:rPr lang="en-GB" sz="2000" dirty="0" smtClean="0"/>
              <a:t>uniqueness </a:t>
            </a:r>
            <a:r>
              <a:rPr lang="en-GB" sz="2000" dirty="0"/>
              <a:t>of </a:t>
            </a:r>
            <a:r>
              <a:rPr lang="en-GB" sz="2000" dirty="0" smtClean="0"/>
              <a:t>property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Uniqueness of claim under indemnity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Know what </a:t>
            </a:r>
            <a:r>
              <a:rPr lang="en-GB" sz="2000" u="sng" dirty="0"/>
              <a:t>did</a:t>
            </a:r>
            <a:r>
              <a:rPr lang="en-GB" sz="2000" dirty="0"/>
              <a:t> happen in factual world </a:t>
            </a:r>
            <a:r>
              <a:rPr lang="en-GB" sz="2000" u="sng" dirty="0"/>
              <a:t>with</a:t>
            </a:r>
            <a:r>
              <a:rPr lang="en-GB" sz="2000" dirty="0"/>
              <a:t> oil spill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Have to identify  what </a:t>
            </a:r>
            <a:r>
              <a:rPr lang="en-GB" sz="2000" u="sng" dirty="0"/>
              <a:t>would have</a:t>
            </a:r>
            <a:r>
              <a:rPr lang="en-GB" sz="2000" dirty="0"/>
              <a:t> happened in counterfactual world </a:t>
            </a:r>
            <a:r>
              <a:rPr lang="en-GB" sz="2000" u="sng" dirty="0"/>
              <a:t>without</a:t>
            </a:r>
            <a:r>
              <a:rPr lang="en-GB" sz="2000" dirty="0"/>
              <a:t> oil spill</a:t>
            </a:r>
          </a:p>
        </p:txBody>
      </p:sp>
    </p:spTree>
    <p:extLst>
      <p:ext uri="{BB962C8B-B14F-4D97-AF65-F5344CB8AC3E}">
        <p14:creationId xmlns:p14="http://schemas.microsoft.com/office/powerpoint/2010/main" xmlns="" val="3991033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5FBE28-9F9A-4B37-B545-842073ACC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Red 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9D8A908-5320-439A-A180-858078AF8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3914" y="2448046"/>
            <a:ext cx="6022674" cy="316535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Role of red book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Bound to follow?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Bound by definitions?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Red book result vs expert opinion based on experience of actual transactions</a:t>
            </a:r>
          </a:p>
        </p:txBody>
      </p:sp>
    </p:spTree>
    <p:extLst>
      <p:ext uri="{BB962C8B-B14F-4D97-AF65-F5344CB8AC3E}">
        <p14:creationId xmlns:p14="http://schemas.microsoft.com/office/powerpoint/2010/main" xmlns="" val="91238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2E22FE-37D0-420F-97DF-D50EA43E8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Red Book </a:t>
            </a:r>
            <a:r>
              <a:rPr lang="en-GB" dirty="0" err="1" smtClean="0"/>
              <a:t>Puropse</a:t>
            </a:r>
            <a:endParaRPr lang="en-GB" dirty="0"/>
          </a:p>
        </p:txBody>
      </p:sp>
      <p:pic>
        <p:nvPicPr>
          <p:cNvPr id="2050" name="Picture 2" descr="Image result for rics red book">
            <a:extLst>
              <a:ext uri="{FF2B5EF4-FFF2-40B4-BE49-F238E27FC236}">
                <a16:creationId xmlns="" xmlns:a16="http://schemas.microsoft.com/office/drawing/2014/main" id="{379A032D-E035-4FA4-AE8A-2C21AD7370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7759" y="1528175"/>
            <a:ext cx="6695162" cy="416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3745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FB514E-AC31-475C-9BB2-DDB256562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Valuation framework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0301E9-7C2C-433C-822F-0A6095FBF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1438" y="1562582"/>
            <a:ext cx="6792812" cy="4050819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GB" sz="2000" dirty="0"/>
              <a:t>Open market value defined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Excludes marriage value, also defined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Excludes special purchasers, also defined</a:t>
            </a:r>
            <a:endParaRPr lang="en-GB" sz="2000" dirty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sym typeface="Wingdings" panose="05000000000000000000" pitchFamily="2" charset="2"/>
              </a:rPr>
              <a:t>Does that mean that the Red Book dictates the answer?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sym typeface="Wingdings" panose="05000000000000000000" pitchFamily="2" charset="2"/>
              </a:rPr>
              <a:t>        Calculate OMV in accordance with RB definition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sym typeface="Wingdings" panose="05000000000000000000" pitchFamily="2" charset="2"/>
              </a:rPr>
              <a:t>        +  marriage value, if present, as defined by RB definition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sym typeface="Wingdings" panose="05000000000000000000" pitchFamily="2" charset="2"/>
              </a:rPr>
              <a:t>        +  any special purchasers as defined by RB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sym typeface="Wingdings" panose="05000000000000000000" pitchFamily="2" charset="2"/>
              </a:rPr>
              <a:t>        = value of property in hypothetical world (without oil spill)?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8736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816F8D-BAC6-470F-A677-CAA77B6D8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Red Book vs Role as Expert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9E1741-4E3B-4304-A9F1-CFAD3E83C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520" y="1746250"/>
            <a:ext cx="7144068" cy="386715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GB" sz="2000" dirty="0"/>
              <a:t>Duty to assist the court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Duty to answer question(s) as instructed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Slavish adherence to red book</a:t>
            </a:r>
          </a:p>
          <a:p>
            <a:pPr marL="0" lvl="1" indent="0">
              <a:lnSpc>
                <a:spcPct val="150000"/>
              </a:lnSpc>
              <a:buNone/>
            </a:pPr>
            <a:r>
              <a:rPr lang="en-GB" sz="2000" dirty="0"/>
              <a:t>     -   eliminates deployment of expertise (other than expertise at</a:t>
            </a:r>
          </a:p>
          <a:p>
            <a:pPr marL="0" lvl="1" indent="0">
              <a:lnSpc>
                <a:spcPct val="150000"/>
              </a:lnSpc>
              <a:buNone/>
            </a:pPr>
            <a:r>
              <a:rPr lang="en-GB" sz="2000" dirty="0"/>
              <a:t>         applying Red Book)</a:t>
            </a:r>
          </a:p>
          <a:p>
            <a:pPr marL="0" lvl="1" indent="0">
              <a:lnSpc>
                <a:spcPct val="150000"/>
              </a:lnSpc>
              <a:buNone/>
            </a:pPr>
            <a:r>
              <a:rPr lang="en-GB" sz="2000" dirty="0"/>
              <a:t>     -   fetters expert’s discretion</a:t>
            </a:r>
          </a:p>
          <a:p>
            <a:pPr marL="0" lvl="1" indent="0">
              <a:lnSpc>
                <a:spcPct val="150000"/>
              </a:lnSpc>
              <a:buNone/>
            </a:pPr>
            <a:r>
              <a:rPr lang="en-GB" sz="2000" dirty="0"/>
              <a:t>     -   may even conflict with duty to court where expert’s opinion</a:t>
            </a:r>
          </a:p>
          <a:p>
            <a:pPr marL="0" lvl="1" indent="0">
              <a:lnSpc>
                <a:spcPct val="150000"/>
              </a:lnSpc>
              <a:buNone/>
            </a:pPr>
            <a:r>
              <a:rPr lang="en-GB" sz="2000" dirty="0"/>
              <a:t>         differs from a strict application of the Red Book</a:t>
            </a:r>
          </a:p>
        </p:txBody>
      </p:sp>
    </p:spTree>
    <p:extLst>
      <p:ext uri="{BB962C8B-B14F-4D97-AF65-F5344CB8AC3E}">
        <p14:creationId xmlns:p14="http://schemas.microsoft.com/office/powerpoint/2010/main" xmlns="" val="1672774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44630C-92C1-4422-8AEA-8389CD356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Real conflict?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DB20CA-E2B2-4243-86F0-6D6B099A8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0960" y="1803400"/>
            <a:ext cx="5655628" cy="350520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GB" sz="2000" dirty="0"/>
              <a:t>Experts exempt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/>
              <a:t>    -  prescriptive approach may not </a:t>
            </a:r>
            <a:r>
              <a:rPr lang="en-GB" sz="2000" dirty="0" smtClean="0"/>
              <a:t>“work” </a:t>
            </a:r>
            <a:r>
              <a:rPr lang="en-GB" sz="2000" dirty="0"/>
              <a:t>in all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/>
              <a:t>       situations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/>
              <a:t>    -  where there is conflict, duty to court prevails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Purpose of report to be expressed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/>
              <a:t>    -   opinions/answers are context dependent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/>
              <a:t>    -   avoids slavish adherence, engages expertise</a:t>
            </a:r>
          </a:p>
        </p:txBody>
      </p:sp>
    </p:spTree>
    <p:extLst>
      <p:ext uri="{BB962C8B-B14F-4D97-AF65-F5344CB8AC3E}">
        <p14:creationId xmlns:p14="http://schemas.microsoft.com/office/powerpoint/2010/main" xmlns="" val="5822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l="-13000" t="15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3188C0-871C-43E6-A5BB-D6540A419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Answering the question(s)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5309BA-14EF-4EBE-8604-9953F5F7D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46250"/>
            <a:ext cx="6275388" cy="3867151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WHETHER</a:t>
            </a:r>
          </a:p>
          <a:p>
            <a:r>
              <a:rPr lang="en-GB" sz="2000" dirty="0"/>
              <a:t>price that would have been achieved had there been no oil spill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    was higher than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the price that was achieved …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AND IF SO WHETHER </a:t>
            </a:r>
          </a:p>
          <a:p>
            <a:r>
              <a:rPr lang="en-GB" sz="2000" dirty="0"/>
              <a:t>that difference was due to the oil spill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354223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E38C37-BFD5-4DA7-A170-6F83F8AC9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1C90F1A-54B0-4281-859C-983B695F8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678488"/>
            <a:ext cx="8022921" cy="4102274"/>
          </a:xfrm>
        </p:spPr>
        <p:txBody>
          <a:bodyPr>
            <a:normAutofit/>
          </a:bodyPr>
          <a:lstStyle/>
          <a:p>
            <a:r>
              <a:rPr lang="en-GB" sz="2000" dirty="0"/>
              <a:t>Component value</a:t>
            </a:r>
          </a:p>
          <a:p>
            <a:r>
              <a:rPr lang="en-GB" sz="2000" dirty="0"/>
              <a:t>Marriage value (if any)</a:t>
            </a:r>
          </a:p>
          <a:p>
            <a:r>
              <a:rPr lang="en-GB" sz="2000" dirty="0"/>
              <a:t>Reasonable range of market value</a:t>
            </a:r>
          </a:p>
          <a:p>
            <a:r>
              <a:rPr lang="en-GB" sz="2000" dirty="0"/>
              <a:t>Factors affecting where in the reasonable range the market will settle</a:t>
            </a:r>
          </a:p>
          <a:p>
            <a:r>
              <a:rPr lang="en-GB" sz="2000" dirty="0"/>
              <a:t>Assess the market for the property</a:t>
            </a:r>
          </a:p>
          <a:p>
            <a:r>
              <a:rPr lang="en-GB" sz="2000" dirty="0"/>
              <a:t>Competitive bidding pushes market value to top of reasonable range</a:t>
            </a:r>
          </a:p>
          <a:p>
            <a:r>
              <a:rPr lang="en-GB" sz="2000" dirty="0"/>
              <a:t>Premium bid from purchaser with strongest desire to acquire unique estate</a:t>
            </a:r>
          </a:p>
          <a:p>
            <a:r>
              <a:rPr lang="en-GB" sz="2000" dirty="0"/>
              <a:t>Identify range of premium found in market</a:t>
            </a:r>
          </a:p>
          <a:p>
            <a:r>
              <a:rPr lang="en-GB" sz="2000" dirty="0"/>
              <a:t>Choose conservative point within range to apply</a:t>
            </a:r>
          </a:p>
          <a:p>
            <a:r>
              <a:rPr lang="en-GB" sz="2000" dirty="0"/>
              <a:t>Discount for risk/unforeseen event(s)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019768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897AAA-7FC6-4D43-BB11-3CBAF284C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Off </a:t>
            </a:r>
            <a:r>
              <a:rPr lang="en-GB" dirty="0" err="1"/>
              <a:t>piste</a:t>
            </a:r>
            <a:r>
              <a:rPr lang="en-GB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DBD12F-C230-4191-857D-9BA0BBF5F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166" y="1528175"/>
            <a:ext cx="6371421" cy="419621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Non Red Book elements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dirty="0"/>
              <a:t>    - Reasonable range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dirty="0"/>
              <a:t>    - Competitive </a:t>
            </a:r>
            <a:r>
              <a:rPr lang="en-GB" dirty="0" smtClean="0"/>
              <a:t>bidding (</a:t>
            </a:r>
            <a:r>
              <a:rPr lang="en-GB" dirty="0" err="1" smtClean="0"/>
              <a:t>sed</a:t>
            </a:r>
            <a:r>
              <a:rPr lang="en-GB" dirty="0" smtClean="0"/>
              <a:t> </a:t>
            </a:r>
            <a:r>
              <a:rPr lang="en-GB" dirty="0" err="1" smtClean="0"/>
              <a:t>quaere</a:t>
            </a:r>
            <a:r>
              <a:rPr lang="en-GB" dirty="0" smtClean="0"/>
              <a:t>)</a:t>
            </a:r>
            <a:endParaRPr lang="en-GB" dirty="0"/>
          </a:p>
          <a:p>
            <a:pPr marL="0" indent="0">
              <a:lnSpc>
                <a:spcPct val="150000"/>
              </a:lnSpc>
              <a:buNone/>
            </a:pPr>
            <a:r>
              <a:rPr lang="en-GB" dirty="0"/>
              <a:t>    - Premium value/bid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dirty="0"/>
              <a:t>    - Discount for uncertainty</a:t>
            </a:r>
          </a:p>
          <a:p>
            <a:pPr>
              <a:lnSpc>
                <a:spcPct val="150000"/>
              </a:lnSpc>
            </a:pPr>
            <a:r>
              <a:rPr lang="en-GB" dirty="0"/>
              <a:t>Justified by reference to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dirty="0"/>
              <a:t>    -  actual experience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dirty="0"/>
              <a:t>    -  comparable evidence in relation to some elements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dirty="0"/>
              <a:t>    -  answering the question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1449546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t="10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074394-33B7-4134-A05D-C650B2A16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Difficulties (1): Counsel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D7F3CB5-0A11-4155-A214-1D7305839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6898" y="1746250"/>
            <a:ext cx="6139689" cy="3867151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Counsel’s perspective – technician (court craft)</a:t>
            </a:r>
          </a:p>
          <a:p>
            <a:pPr marL="0" lvl="1" indent="0">
              <a:buNone/>
            </a:pPr>
            <a:r>
              <a:rPr lang="en-GB" sz="2000" dirty="0"/>
              <a:t>     -  First impressions</a:t>
            </a:r>
          </a:p>
          <a:p>
            <a:pPr marL="0" lvl="1" indent="0">
              <a:buNone/>
            </a:pPr>
            <a:r>
              <a:rPr lang="en-GB" sz="2000" dirty="0"/>
              <a:t>     -  Cross examination (them and us)</a:t>
            </a:r>
          </a:p>
          <a:p>
            <a:pPr marL="0" lvl="1" indent="0">
              <a:buNone/>
            </a:pPr>
            <a:r>
              <a:rPr lang="en-GB" sz="2000" dirty="0"/>
              <a:t>     -  Evidence</a:t>
            </a:r>
          </a:p>
          <a:p>
            <a:pPr marL="0" lvl="1" indent="0">
              <a:buNone/>
            </a:pPr>
            <a:r>
              <a:rPr lang="en-GB" sz="2000" dirty="0"/>
              <a:t>     -  Closing submissions</a:t>
            </a:r>
          </a:p>
          <a:p>
            <a:pPr marL="0" lvl="1" indent="0">
              <a:buNone/>
            </a:pPr>
            <a:r>
              <a:rPr lang="en-GB" sz="2000" dirty="0"/>
              <a:t>     -  Outcome (judgment)</a:t>
            </a:r>
          </a:p>
          <a:p>
            <a:pPr marL="0" lvl="1" indent="0">
              <a:buNone/>
            </a:pPr>
            <a:r>
              <a:rPr lang="en-GB" sz="2000" dirty="0"/>
              <a:t>    </a:t>
            </a:r>
          </a:p>
          <a:p>
            <a:r>
              <a:rPr lang="en-GB" sz="2000" dirty="0" err="1"/>
              <a:t>Valuer’s</a:t>
            </a:r>
            <a:r>
              <a:rPr lang="en-GB" sz="2000" dirty="0"/>
              <a:t> perspective (expertise)</a:t>
            </a:r>
          </a:p>
          <a:p>
            <a:pPr marL="0" indent="0">
              <a:buNone/>
            </a:pPr>
            <a:r>
              <a:rPr lang="en-GB" sz="2000" dirty="0"/>
              <a:t>    -   Experience</a:t>
            </a:r>
          </a:p>
          <a:p>
            <a:pPr marL="0" indent="0">
              <a:buNone/>
            </a:pPr>
            <a:r>
              <a:rPr lang="en-GB" sz="2000" dirty="0"/>
              <a:t>    -   Inside out knowledge</a:t>
            </a:r>
          </a:p>
          <a:p>
            <a:pPr marL="0" indent="0">
              <a:buNone/>
            </a:pPr>
            <a:r>
              <a:rPr lang="en-GB" sz="2000" dirty="0"/>
              <a:t>    -   Explaining </a:t>
            </a:r>
            <a:r>
              <a:rPr lang="en-GB" sz="2000" dirty="0" smtClean="0"/>
              <a:t>in lay terms what </a:t>
            </a:r>
            <a:r>
              <a:rPr lang="en-GB" sz="2000" dirty="0"/>
              <a:t>seems self evident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lvl="1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108906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D5940E-BBAB-4BC4-B7D7-03DAD605B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Everyday litigation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93E749E-B470-41B5-BAB6-A72C6E41B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014" y="2342367"/>
            <a:ext cx="6565574" cy="327103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Restrictive covenants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Succession to 1986 Act tenancy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Boundary disputes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Breaches of covenant</a:t>
            </a:r>
          </a:p>
        </p:txBody>
      </p:sp>
    </p:spTree>
    <p:extLst>
      <p:ext uri="{BB962C8B-B14F-4D97-AF65-F5344CB8AC3E}">
        <p14:creationId xmlns:p14="http://schemas.microsoft.com/office/powerpoint/2010/main" xmlns="" val="4083153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3E5387-DE6F-421A-A0FB-544BE2A0D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Difficulties (2): the other 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C8A0B3-2829-4853-92B0-585FEFF9C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322" y="1746250"/>
            <a:ext cx="6296265" cy="3867151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Separated two areas of expertise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Marketing expert not understanding duty to court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Relied on evidence of what actually happened - all came from oil spill world</a:t>
            </a:r>
          </a:p>
          <a:p>
            <a:pPr>
              <a:lnSpc>
                <a:spcPct val="150000"/>
              </a:lnSpc>
            </a:pPr>
            <a:r>
              <a:rPr lang="en-GB" sz="2400" dirty="0" err="1"/>
              <a:t>Valuer</a:t>
            </a:r>
            <a:r>
              <a:rPr lang="en-GB" sz="2400" dirty="0"/>
              <a:t> dependent on marketing expert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/>
              <a:t>		-   assessment of property/market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/>
              <a:t>		-   performance under cross examination</a:t>
            </a:r>
          </a:p>
          <a:p>
            <a:pPr>
              <a:lnSpc>
                <a:spcPct val="150000"/>
              </a:lnSpc>
            </a:pPr>
            <a:r>
              <a:rPr lang="en-GB" sz="2400" dirty="0" err="1"/>
              <a:t>Valuer</a:t>
            </a:r>
            <a:r>
              <a:rPr lang="en-GB" sz="2400" dirty="0"/>
              <a:t> adhered to rigid market value definition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574436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BF2530-A7E7-4F6E-9481-C7945B666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Which approach was correct?</a:t>
            </a:r>
          </a:p>
        </p:txBody>
      </p:sp>
      <p:pic>
        <p:nvPicPr>
          <p:cNvPr id="2050" name="Picture 2" descr="Image result for 64 thousand dollar question">
            <a:extLst>
              <a:ext uri="{FF2B5EF4-FFF2-40B4-BE49-F238E27FC236}">
                <a16:creationId xmlns="" xmlns:a16="http://schemas.microsoft.com/office/drawing/2014/main" id="{7BB83F5C-427C-44A0-9EFA-D2ACBA5B03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618" y="1458000"/>
            <a:ext cx="8060499" cy="414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71514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657CDB-C64E-4DD7-A95F-834A94280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5F7DCDB-BCCA-48BF-A887-FE67895BD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0150" y="1747382"/>
            <a:ext cx="5786438" cy="38660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Identifying the question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Report writing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Applying your expertise (reality check)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Imagination (what if?)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Relationship with Counsel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Resilience</a:t>
            </a:r>
          </a:p>
        </p:txBody>
      </p:sp>
    </p:spTree>
    <p:extLst>
      <p:ext uri="{BB962C8B-B14F-4D97-AF65-F5344CB8AC3E}">
        <p14:creationId xmlns:p14="http://schemas.microsoft.com/office/powerpoint/2010/main" xmlns="" val="4070607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B09461-7889-4CA2-B605-7A0C1187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Relationship with Counsel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BAEF8D-7507-4B06-A970-2A1C60B72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2055" y="1746250"/>
            <a:ext cx="5862182" cy="38671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Early involvement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Assume nothing, explain everything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Allow yourself to be tested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Give the process enough time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On the same side</a:t>
            </a:r>
          </a:p>
        </p:txBody>
      </p:sp>
    </p:spTree>
    <p:extLst>
      <p:ext uri="{BB962C8B-B14F-4D97-AF65-F5344CB8AC3E}">
        <p14:creationId xmlns:p14="http://schemas.microsoft.com/office/powerpoint/2010/main" xmlns="" val="39619969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750E7C-AB9B-44AA-B006-12D7B9F1B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Finishing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70BD08-4451-493F-80E3-BEEF3B309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3058" y="1885168"/>
            <a:ext cx="6183529" cy="36701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Aim to settle early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Keep eyes on the finishing line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Stay robust </a:t>
            </a:r>
            <a:endParaRPr lang="en-GB" sz="2400" dirty="0" smtClean="0"/>
          </a:p>
          <a:p>
            <a:pPr>
              <a:lnSpc>
                <a:spcPct val="150000"/>
              </a:lnSpc>
            </a:pPr>
            <a:r>
              <a:rPr lang="en-GB" sz="2400" dirty="0" smtClean="0"/>
              <a:t>Sometimes </a:t>
            </a:r>
            <a:r>
              <a:rPr lang="en-GB" sz="2400" dirty="0"/>
              <a:t>it takes getting to court to focus the other side on the risks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Enjoy the ride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1784670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59194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A2D225-B2BC-44CB-8994-BBE1533B3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valuation and legal worlds collide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EA47C2FA-9429-4095-8A19-706D5CCFC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2915" y="1515648"/>
            <a:ext cx="6294329" cy="405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2352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099E24-2021-4C8D-9AF6-C13111302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usual suspects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8F7B57C-FD73-439D-BA82-D7741D56A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9944" y="2342367"/>
            <a:ext cx="5876643" cy="3271034"/>
          </a:xfrm>
          <a:noFill/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Rent review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Lease renewal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Dilapidations – diminution in value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Section 84 applications to modify etc restrictive covenants</a:t>
            </a:r>
          </a:p>
        </p:txBody>
      </p:sp>
    </p:spTree>
    <p:extLst>
      <p:ext uri="{BB962C8B-B14F-4D97-AF65-F5344CB8AC3E}">
        <p14:creationId xmlns:p14="http://schemas.microsoft.com/office/powerpoint/2010/main" xmlns="" val="1667231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C068F0-E6E4-49BC-8AAE-5746E9B9C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Common features of  typical disputes involving 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B99745-6D12-492E-858E-61F220CD3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400" dirty="0"/>
              <a:t>Valuation exercise is dictated</a:t>
            </a:r>
          </a:p>
          <a:p>
            <a:pPr marL="0" lvl="1" indent="0">
              <a:buNone/>
            </a:pPr>
            <a:r>
              <a:rPr lang="en-GB" sz="2400" dirty="0"/>
              <a:t>		- Statute e.g. section 34 of the 1954 Act</a:t>
            </a:r>
          </a:p>
          <a:p>
            <a:pPr marL="0" lvl="1" indent="0">
              <a:buNone/>
            </a:pPr>
            <a:r>
              <a:rPr lang="en-GB" sz="2400" dirty="0"/>
              <a:t>		- Contract e.g. rent review clauses</a:t>
            </a:r>
          </a:p>
          <a:p>
            <a:r>
              <a:rPr lang="en-GB" sz="2400" dirty="0"/>
              <a:t>Usually involves market in which similar transactions take </a:t>
            </a:r>
            <a:r>
              <a:rPr lang="en-GB" sz="2400" dirty="0" smtClean="0"/>
              <a:t>place</a:t>
            </a:r>
            <a:endParaRPr lang="en-GB" sz="2400" dirty="0"/>
          </a:p>
          <a:p>
            <a:pPr marL="0" lvl="1" indent="0">
              <a:buNone/>
            </a:pPr>
            <a:r>
              <a:rPr lang="en-GB" sz="2400" dirty="0"/>
              <a:t>		- </a:t>
            </a:r>
            <a:r>
              <a:rPr lang="en-GB" sz="2400" dirty="0" err="1"/>
              <a:t>Comparables</a:t>
            </a:r>
            <a:r>
              <a:rPr lang="en-GB" sz="2400" dirty="0"/>
              <a:t>/zoning</a:t>
            </a:r>
          </a:p>
          <a:p>
            <a:pPr marL="0" lvl="1" indent="0">
              <a:buNone/>
            </a:pPr>
            <a:r>
              <a:rPr lang="en-GB" sz="2400" dirty="0"/>
              <a:t>		- Market well understood</a:t>
            </a:r>
          </a:p>
          <a:p>
            <a:r>
              <a:rPr lang="en-GB" sz="2400" dirty="0"/>
              <a:t>Exceptions</a:t>
            </a:r>
          </a:p>
          <a:p>
            <a:pPr marL="0" lvl="1" indent="0">
              <a:buNone/>
            </a:pPr>
            <a:r>
              <a:rPr lang="en-GB" sz="2400" dirty="0"/>
              <a:t>	Often follow in the wake of new technology e.g. 	data centres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345859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965BB2-8871-4345-B1F0-2F1F4B147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Variables well known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67A206-202B-4D28-9E73-8BDC56A6E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Net </a:t>
            </a:r>
            <a:r>
              <a:rPr lang="en-GB" sz="2400" dirty="0" err="1"/>
              <a:t>net</a:t>
            </a:r>
            <a:r>
              <a:rPr lang="en-GB" sz="2400" dirty="0"/>
              <a:t> or net rent when devaluing </a:t>
            </a:r>
            <a:r>
              <a:rPr lang="en-GB" sz="2400" dirty="0" err="1"/>
              <a:t>comparables</a:t>
            </a:r>
            <a:r>
              <a:rPr lang="en-GB" sz="2400" dirty="0"/>
              <a:t> in 1954 Act lease renewal</a:t>
            </a:r>
          </a:p>
          <a:p>
            <a:r>
              <a:rPr lang="en-GB" sz="2400" dirty="0"/>
              <a:t>Devaluing turnover rent in a comparable;</a:t>
            </a:r>
          </a:p>
          <a:p>
            <a:r>
              <a:rPr lang="en-GB" sz="2400" dirty="0"/>
              <a:t>Whether/how to use published data </a:t>
            </a:r>
            <a:r>
              <a:rPr lang="en-GB" sz="2400" dirty="0" err="1"/>
              <a:t>eg</a:t>
            </a:r>
            <a:r>
              <a:rPr lang="en-GB" sz="2400" dirty="0"/>
              <a:t> quarterly tables</a:t>
            </a:r>
          </a:p>
          <a:p>
            <a:r>
              <a:rPr lang="en-GB" sz="2400" dirty="0"/>
              <a:t>Whether/how to discount for passage of time/ </a:t>
            </a:r>
            <a:r>
              <a:rPr lang="en-GB" sz="2400" dirty="0" smtClean="0"/>
              <a:t>location/other</a:t>
            </a:r>
            <a:endParaRPr lang="en-GB" sz="2400" dirty="0"/>
          </a:p>
          <a:p>
            <a:r>
              <a:rPr lang="en-GB" sz="2400" dirty="0"/>
              <a:t>Treatment of outliers</a:t>
            </a:r>
          </a:p>
          <a:p>
            <a:r>
              <a:rPr lang="en-GB" sz="2400" dirty="0"/>
              <a:t>Features of market affecting hypothetical purchaser</a:t>
            </a:r>
          </a:p>
        </p:txBody>
      </p:sp>
      <p:sp>
        <p:nvSpPr>
          <p:cNvPr id="4" name="AutoShape 2" descr="Image result for off piste">
            <a:extLst>
              <a:ext uri="{FF2B5EF4-FFF2-40B4-BE49-F238E27FC236}">
                <a16:creationId xmlns="" xmlns:a16="http://schemas.microsoft.com/office/drawing/2014/main" id="{254803D9-6E5C-40BE-9476-2EB0F2E432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763286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628CA8-453B-4A09-9AD6-DE90401EA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Uncertainties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730976-C91D-4D2D-B849-6137726E7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370" y="2624203"/>
            <a:ext cx="6033218" cy="298919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000" dirty="0"/>
              <a:t>Performance of experts giving evidence (report and under cross examination)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Quality of counsel (written and oral advocacy)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Quality and experience of Court</a:t>
            </a:r>
          </a:p>
        </p:txBody>
      </p:sp>
    </p:spTree>
    <p:extLst>
      <p:ext uri="{BB962C8B-B14F-4D97-AF65-F5344CB8AC3E}">
        <p14:creationId xmlns:p14="http://schemas.microsoft.com/office/powerpoint/2010/main" xmlns="" val="3222762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FD65DF-EB41-4DBB-866F-DEFFFA6BA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beautiful game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A6436C-C14F-4526-B041-5F0C6E03E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1846" y="2286000"/>
            <a:ext cx="6164741" cy="33274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Regulation sized pitch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Fixed length contest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Regulation number of players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No moving of the goalposts</a:t>
            </a:r>
          </a:p>
        </p:txBody>
      </p:sp>
    </p:spTree>
    <p:extLst>
      <p:ext uri="{BB962C8B-B14F-4D97-AF65-F5344CB8AC3E}">
        <p14:creationId xmlns:p14="http://schemas.microsoft.com/office/powerpoint/2010/main" xmlns="" val="1452459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alcon Chambers">
      <a:dk1>
        <a:sysClr val="windowText" lastClr="000000"/>
      </a:dk1>
      <a:lt1>
        <a:sysClr val="window" lastClr="FFFFFF"/>
      </a:lt1>
      <a:dk2>
        <a:srgbClr val="191648"/>
      </a:dk2>
      <a:lt2>
        <a:srgbClr val="EBEBEB"/>
      </a:lt2>
      <a:accent1>
        <a:srgbClr val="9BBA3C"/>
      </a:accent1>
      <a:accent2>
        <a:srgbClr val="F7941D"/>
      </a:accent2>
      <a:accent3>
        <a:srgbClr val="59A99F"/>
      </a:accent3>
      <a:accent4>
        <a:srgbClr val="9777A2"/>
      </a:accent4>
      <a:accent5>
        <a:srgbClr val="E98398"/>
      </a:accent5>
      <a:accent6>
        <a:srgbClr val="84A2CF"/>
      </a:accent6>
      <a:hlink>
        <a:srgbClr val="141313"/>
      </a:hlink>
      <a:folHlink>
        <a:srgbClr val="84A2C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FC PP Template</Template>
  <TotalTime>15</TotalTime>
  <Words>1090</Words>
  <Application>Microsoft Office PowerPoint</Application>
  <PresentationFormat>On-screen Show (4:3)</PresentationFormat>
  <Paragraphs>226</Paragraphs>
  <Slides>35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VALUATION CHALLENGES</vt:lpstr>
      <vt:lpstr>Everyday valuation </vt:lpstr>
      <vt:lpstr>Everyday litigation</vt:lpstr>
      <vt:lpstr>When valuation and legal worlds collide </vt:lpstr>
      <vt:lpstr>The usual suspects</vt:lpstr>
      <vt:lpstr>Common features of  typical disputes involving valuation</vt:lpstr>
      <vt:lpstr>Variables well known</vt:lpstr>
      <vt:lpstr>Uncertainties</vt:lpstr>
      <vt:lpstr>The beautiful game</vt:lpstr>
      <vt:lpstr>Relationship between valuer and counsel</vt:lpstr>
      <vt:lpstr>Extraordinary cases</vt:lpstr>
      <vt:lpstr>Hang on to your hats …</vt:lpstr>
      <vt:lpstr>Trouble ahead …</vt:lpstr>
      <vt:lpstr>Challenges</vt:lpstr>
      <vt:lpstr>Case study</vt:lpstr>
      <vt:lpstr>The problem </vt:lpstr>
      <vt:lpstr>Outcome </vt:lpstr>
      <vt:lpstr>Answering the right question</vt:lpstr>
      <vt:lpstr>The valuation issue</vt:lpstr>
      <vt:lpstr>Approach to valuation - problems</vt:lpstr>
      <vt:lpstr>Red book</vt:lpstr>
      <vt:lpstr>Red Book Puropse</vt:lpstr>
      <vt:lpstr>Valuation framework</vt:lpstr>
      <vt:lpstr>Red Book vs Role as Expert</vt:lpstr>
      <vt:lpstr>Real conflict?</vt:lpstr>
      <vt:lpstr>Answering the question(s)</vt:lpstr>
      <vt:lpstr>Methodology</vt:lpstr>
      <vt:lpstr>Off piste </vt:lpstr>
      <vt:lpstr>Difficulties (1): Counsel</vt:lpstr>
      <vt:lpstr>Difficulties (2): the other side</vt:lpstr>
      <vt:lpstr>Which approach was correct?</vt:lpstr>
      <vt:lpstr>Lessons</vt:lpstr>
      <vt:lpstr>Relationship with Counsel</vt:lpstr>
      <vt:lpstr>Finishing line</vt:lpstr>
      <vt:lpstr>Slide 35</vt:lpstr>
    </vt:vector>
  </TitlesOfParts>
  <Company>Sears Davies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PROPRIETARY ESTOPPEL  THE ROLE OF DETRIMENT</dc:title>
  <dc:creator>Microsoft account</dc:creator>
  <cp:lastModifiedBy>erobertson</cp:lastModifiedBy>
  <cp:revision>75</cp:revision>
  <dcterms:created xsi:type="dcterms:W3CDTF">2017-11-12T12:11:17Z</dcterms:created>
  <dcterms:modified xsi:type="dcterms:W3CDTF">2018-01-19T13:03:06Z</dcterms:modified>
</cp:coreProperties>
</file>